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72517" autoAdjust="0"/>
  </p:normalViewPr>
  <p:slideViewPr>
    <p:cSldViewPr snapToGrid="0" snapToObjects="1">
      <p:cViewPr varScale="1">
        <p:scale>
          <a:sx n="59" d="100"/>
          <a:sy n="59" d="100"/>
        </p:scale>
        <p:origin x="1963"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2600" b="1" dirty="0"/>
            <a:t>Qual dos seguintes não se enquadra na definição de “informação sobre subscritores”?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a) Endereço postal do utilizador</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pt-PT" b="1" dirty="0">
              <a:solidFill>
                <a:schemeClr val="tx1"/>
              </a:solidFill>
            </a:rPr>
            <a:t>b) E-mails do utilizador</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pt-PT" b="1" dirty="0">
              <a:solidFill>
                <a:schemeClr val="tx1"/>
              </a:solidFill>
            </a:rPr>
            <a:t>c) Número de telefone do utilizador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pt-PT" b="1" dirty="0">
              <a:solidFill>
                <a:schemeClr val="tx1"/>
              </a:solidFill>
            </a:rPr>
            <a:t>d) Lista de contactos do utilizador</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pt-PT" b="1" dirty="0">
              <a:solidFill>
                <a:schemeClr val="tx1"/>
              </a:solidFill>
            </a:rPr>
            <a:t>e) Número do cartão de crédito do utilizador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2600" b="1" dirty="0"/>
            <a:t>Qual dos seguintes não se enquadra na definição de “informação sobre subscritores”?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a) Endereço postal do utilizador</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pt-PT" b="1" dirty="0">
              <a:solidFill>
                <a:srgbClr val="FF0000"/>
              </a:solidFill>
            </a:rPr>
            <a:t>b) E-mails do utilizador</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pt-PT" b="1" dirty="0">
              <a:solidFill>
                <a:schemeClr val="tx1"/>
              </a:solidFill>
            </a:rPr>
            <a:t>c) Número de telefone do utilizador</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pt-PT" b="1" dirty="0">
              <a:solidFill>
                <a:srgbClr val="FF0000"/>
              </a:solidFill>
            </a:rPr>
            <a:t>d) Lista de contactos do utilizador</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pt-PT" b="1" dirty="0">
              <a:solidFill>
                <a:schemeClr val="tx1"/>
              </a:solidFill>
            </a:rPr>
            <a:t>e) Número do cartão de crédito do utilizador</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400" b="1" dirty="0">
              <a:solidFill>
                <a:schemeClr val="tx1"/>
              </a:solidFill>
            </a:rPr>
            <a:t>Todos os fornecedores de serviços mundiais requerem a existência de um acordo de assistência jurídica mútua com um país para fornecer dados a esse país na sequência de um pedido de divulgação de informação de emergência.</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Verdadeiro</a:t>
          </a:r>
          <a:r>
            <a:rPr lang="pt-PT"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pt-PT" b="1" dirty="0">
              <a:solidFill>
                <a:srgbClr val="FF0000"/>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custLinFactY="12410" custLinFactNeighborX="201" custLinFactNeighborY="100000"/>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custLinFactNeighborX="-2373" custLinFactNeighborY="98361"/>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200" b="1" dirty="0"/>
            <a:t>Nos termos do artigo 18.º, que dados não podem ser solicitados a fornecedores de serviços do setor privado que disponibilizam serviços no seu país?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pt-PT" b="1" dirty="0">
              <a:solidFill>
                <a:schemeClr val="tx1"/>
              </a:solidFill>
            </a:rPr>
            <a:t>a) Informação sobre subscritores de um fornecedor de serviços estrangeiro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pt-PT" b="1" dirty="0">
              <a:solidFill>
                <a:srgbClr val="FF0000"/>
              </a:solidFill>
            </a:rPr>
            <a:t>b) Dados de tráfego de um fornecedor de serviços estrangeiro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pt-PT" b="1" dirty="0"/>
            <a:t>c) Informação sobre subscritores de um fornecedor de serviços local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pt-PT" b="1" dirty="0"/>
            <a:t>d) Dados de tráfego de um fornecedor de serviços local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233887"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400" b="1" dirty="0">
              <a:solidFill>
                <a:schemeClr val="tx1"/>
              </a:solidFill>
            </a:rPr>
            <a:t>É mais provável que os fornecedores de serviços mundiais divulguem voluntariamente dados aos países que são partes na Convenção de Budapeste.</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Verdadeiro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pt-PT" b="1" dirty="0">
              <a:solidFill>
                <a:schemeClr val="tx1"/>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custLinFactNeighborX="2690" custLinFactNeighborY="96569"/>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custLinFactNeighborX="201" custLinFactNeighborY="98361"/>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3400" b="1" dirty="0">
              <a:solidFill>
                <a:schemeClr val="tx1"/>
              </a:solidFill>
            </a:rPr>
            <a:t>É mais provável que os fornecedores de serviços mundiais divulguem voluntariamente dados aos países que são partes na Convenção de Budapeste.</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dgm:spPr/>
      <dgm:t>
        <a:bodyPr/>
        <a:lstStyle/>
        <a:p>
          <a:pPr algn="l"/>
          <a:r>
            <a:rPr lang="pt-PT" b="1" dirty="0">
              <a:solidFill>
                <a:srgbClr val="FF0000"/>
              </a:solidFill>
            </a:rPr>
            <a:t>Verdadeiro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dgm:spPr/>
      <dgm:t>
        <a:bodyPr/>
        <a:lstStyle/>
        <a:p>
          <a:r>
            <a:rPr lang="pt-PT" b="1" dirty="0">
              <a:solidFill>
                <a:schemeClr val="tx1"/>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custLinFactY="12410" custLinFactNeighborX="201" custLinFactNeighborY="100000"/>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custLinFactNeighborX="-2373" custLinFactNeighborY="98361"/>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pt-PT" sz="2600" b="1" kern="1200"/>
            <a:t>Qual dos seguintes não se enquadra na definição de “informação sobre subscritores”?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a) Endereço postal do utilizador</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b) E-mails do utilizador</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c) Número de telefone do utilizador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d) Lista de contactos do utilizador</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e) Número do cartão de crédito do utilizador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pt-PT" sz="2600" b="1" kern="1200"/>
            <a:t>Qual dos seguintes não se enquadra na definição de “informação sobre subscritores”?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a) Endereço postal do utilizador</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rgbClr val="FF0000"/>
              </a:solidFill>
            </a:rPr>
            <a:t>b) E-mails do utilizador</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c) Número de telefone do utilizador</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rgbClr val="FF0000"/>
              </a:solidFill>
            </a:rPr>
            <a:t>d) Lista de contactos do utilizador</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pt-PT" sz="2600" b="1" kern="1200">
              <a:solidFill>
                <a:schemeClr val="tx1"/>
              </a:solidFill>
            </a:rPr>
            <a:t>e) Número do cartão de crédito do utilizador</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pt-PT" sz="3400" b="1" kern="1200" dirty="0">
              <a:solidFill>
                <a:schemeClr val="tx1"/>
              </a:solidFill>
            </a:rPr>
            <a:t>Todos os fornecedores de serviços mundiais requerem a existência de um acordo de assistência jurídica mútua com um país para fornecer dados a esse país na sequência de um pedido de divulgação de informação de emergência.</a:t>
          </a:r>
        </a:p>
      </dsp:txBody>
      <dsp:txXfrm>
        <a:off x="0" y="2466"/>
        <a:ext cx="5627991" cy="5052045"/>
      </dsp:txXfrm>
    </dsp:sp>
    <dsp:sp modelId="{5D9EDF3F-7B20-8E47-A431-F9F24450F874}">
      <dsp:nvSpPr>
        <dsp:cNvPr id="0" name=""/>
        <dsp:cNvSpPr/>
      </dsp:nvSpPr>
      <dsp:spPr>
        <a:xfrm>
          <a:off x="5692933" y="111824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chemeClr val="tx1"/>
              </a:solidFill>
            </a:rPr>
            <a:t>Verdadeiro</a:t>
          </a:r>
          <a:r>
            <a:rPr lang="pt-PT" sz="4400" b="1" kern="1200" dirty="0">
              <a:solidFill>
                <a:srgbClr val="FF0000"/>
              </a:solidFill>
            </a:rPr>
            <a:t> </a:t>
          </a:r>
        </a:p>
      </dsp:txBody>
      <dsp:txXfrm>
        <a:off x="5692933" y="1118248"/>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13778" y="19825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rgbClr val="FF0000"/>
              </a:solidFill>
            </a:rPr>
            <a:t>Falso</a:t>
          </a:r>
        </a:p>
      </dsp:txBody>
      <dsp:txXfrm>
        <a:off x="5613778" y="1982582"/>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3116630"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just" defTabSz="1422400">
            <a:lnSpc>
              <a:spcPct val="90000"/>
            </a:lnSpc>
            <a:spcBef>
              <a:spcPct val="0"/>
            </a:spcBef>
            <a:spcAft>
              <a:spcPct val="35000"/>
            </a:spcAft>
            <a:buNone/>
          </a:pPr>
          <a:r>
            <a:rPr lang="pt-PT" sz="3200" b="1" kern="1200" dirty="0"/>
            <a:t>Nos termos do artigo 18.º, que dados não podem ser solicitados a fornecedores de serviços do setor privado que disponibilizam serviços no seu país?</a:t>
          </a:r>
        </a:p>
      </dsp:txBody>
      <dsp:txXfrm>
        <a:off x="0" y="2466"/>
        <a:ext cx="3116630" cy="5052045"/>
      </dsp:txXfrm>
    </dsp:sp>
    <dsp:sp modelId="{5D9EDF3F-7B20-8E47-A431-F9F24450F874}">
      <dsp:nvSpPr>
        <dsp:cNvPr id="0" name=""/>
        <dsp:cNvSpPr/>
      </dsp:nvSpPr>
      <dsp:spPr>
        <a:xfrm>
          <a:off x="3216571" y="61738"/>
          <a:ext cx="5230207"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pt-PT" sz="2400" b="1" kern="1200" dirty="0">
              <a:solidFill>
                <a:schemeClr val="tx1"/>
              </a:solidFill>
            </a:rPr>
            <a:t>a) Informação sobre subscritores de um fornecedor de serviços estrangeiro </a:t>
          </a:r>
        </a:p>
      </dsp:txBody>
      <dsp:txXfrm>
        <a:off x="3216571" y="61738"/>
        <a:ext cx="5230207" cy="1185449"/>
      </dsp:txXfrm>
    </dsp:sp>
    <dsp:sp modelId="{EB798B99-5590-864A-A2C1-F553D99D3FAA}">
      <dsp:nvSpPr>
        <dsp:cNvPr id="0" name=""/>
        <dsp:cNvSpPr/>
      </dsp:nvSpPr>
      <dsp:spPr>
        <a:xfrm>
          <a:off x="3116630" y="1247188"/>
          <a:ext cx="533014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3216571" y="1306461"/>
          <a:ext cx="5230207"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pt-PT" sz="2400" b="1" kern="1200" dirty="0">
              <a:solidFill>
                <a:srgbClr val="FF0000"/>
              </a:solidFill>
            </a:rPr>
            <a:t>b) Dados de tráfego de um fornecedor de serviços estrangeiro </a:t>
          </a:r>
        </a:p>
      </dsp:txBody>
      <dsp:txXfrm>
        <a:off x="3216571" y="1306461"/>
        <a:ext cx="5230207" cy="1185449"/>
      </dsp:txXfrm>
    </dsp:sp>
    <dsp:sp modelId="{1E88F2A9-FC8F-2A4F-ABF4-2C5837CA76E5}">
      <dsp:nvSpPr>
        <dsp:cNvPr id="0" name=""/>
        <dsp:cNvSpPr/>
      </dsp:nvSpPr>
      <dsp:spPr>
        <a:xfrm>
          <a:off x="3116630" y="2491911"/>
          <a:ext cx="533014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3216571" y="2551183"/>
          <a:ext cx="5230207"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pt-PT" sz="2400" b="1" kern="1200" dirty="0"/>
            <a:t>c) Informação sobre subscritores de um fornecedor de serviços local</a:t>
          </a:r>
        </a:p>
      </dsp:txBody>
      <dsp:txXfrm>
        <a:off x="3216571" y="2551183"/>
        <a:ext cx="5230207" cy="1185449"/>
      </dsp:txXfrm>
    </dsp:sp>
    <dsp:sp modelId="{45167FBC-5EE3-4C8A-A94C-30BB5DE89AD6}">
      <dsp:nvSpPr>
        <dsp:cNvPr id="0" name=""/>
        <dsp:cNvSpPr/>
      </dsp:nvSpPr>
      <dsp:spPr>
        <a:xfrm>
          <a:off x="3116630" y="3736633"/>
          <a:ext cx="533014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3224054" y="3795905"/>
          <a:ext cx="5230207"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just" defTabSz="1066800">
            <a:lnSpc>
              <a:spcPct val="90000"/>
            </a:lnSpc>
            <a:spcBef>
              <a:spcPct val="0"/>
            </a:spcBef>
            <a:spcAft>
              <a:spcPct val="35000"/>
            </a:spcAft>
            <a:buNone/>
          </a:pPr>
          <a:r>
            <a:rPr lang="pt-PT" sz="2400" b="1" kern="1200" dirty="0"/>
            <a:t>d) Dados de tráfego de um fornecedor de serviços local </a:t>
          </a:r>
        </a:p>
      </dsp:txBody>
      <dsp:txXfrm>
        <a:off x="3224054" y="3795905"/>
        <a:ext cx="5230207" cy="1185449"/>
      </dsp:txXfrm>
    </dsp:sp>
    <dsp:sp modelId="{41DAB04F-B76E-41A3-BF92-19D36F058A9E}">
      <dsp:nvSpPr>
        <dsp:cNvPr id="0" name=""/>
        <dsp:cNvSpPr/>
      </dsp:nvSpPr>
      <dsp:spPr>
        <a:xfrm>
          <a:off x="3116630" y="4981355"/>
          <a:ext cx="533014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pt-PT" sz="3400" b="1" kern="1200" dirty="0">
              <a:solidFill>
                <a:schemeClr val="tx1"/>
              </a:solidFill>
            </a:rPr>
            <a:t>É mais provável que os fornecedores de serviços mundiais divulguem voluntariamente dados aos países que são partes na Convenção de Budapeste.</a:t>
          </a:r>
        </a:p>
      </dsp:txBody>
      <dsp:txXfrm>
        <a:off x="0" y="2466"/>
        <a:ext cx="5627991" cy="5052045"/>
      </dsp:txXfrm>
    </dsp:sp>
    <dsp:sp modelId="{5D9EDF3F-7B20-8E47-A431-F9F24450F874}">
      <dsp:nvSpPr>
        <dsp:cNvPr id="0" name=""/>
        <dsp:cNvSpPr/>
      </dsp:nvSpPr>
      <dsp:spPr>
        <a:xfrm>
          <a:off x="5692946" y="96770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chemeClr val="tx1"/>
              </a:solidFill>
            </a:rPr>
            <a:t>Verdadeiro </a:t>
          </a:r>
        </a:p>
      </dsp:txBody>
      <dsp:txXfrm>
        <a:off x="5692946" y="967706"/>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92933" y="19825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chemeClr val="tx1"/>
              </a:solidFill>
            </a:rPr>
            <a:t>Falso</a:t>
          </a:r>
        </a:p>
      </dsp:txBody>
      <dsp:txXfrm>
        <a:off x="5692933" y="1982582"/>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pt-PT" sz="3400" b="1" kern="1200" dirty="0">
              <a:solidFill>
                <a:schemeClr val="tx1"/>
              </a:solidFill>
            </a:rPr>
            <a:t>É mais provável que os fornecedores de serviços mundiais divulguem voluntariamente dados aos países que são partes na Convenção de Budapeste.</a:t>
          </a:r>
        </a:p>
      </dsp:txBody>
      <dsp:txXfrm>
        <a:off x="0" y="2466"/>
        <a:ext cx="5627991" cy="5052045"/>
      </dsp:txXfrm>
    </dsp:sp>
    <dsp:sp modelId="{5D9EDF3F-7B20-8E47-A431-F9F24450F874}">
      <dsp:nvSpPr>
        <dsp:cNvPr id="0" name=""/>
        <dsp:cNvSpPr/>
      </dsp:nvSpPr>
      <dsp:spPr>
        <a:xfrm>
          <a:off x="5692933" y="111824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rgbClr val="FF0000"/>
              </a:solidFill>
            </a:rPr>
            <a:t>Verdadeiro </a:t>
          </a:r>
        </a:p>
      </dsp:txBody>
      <dsp:txXfrm>
        <a:off x="5692933" y="1118248"/>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13778" y="19825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r>
            <a:rPr lang="pt-PT" sz="4400" b="1" kern="1200" dirty="0">
              <a:solidFill>
                <a:schemeClr val="tx1"/>
              </a:solidFill>
            </a:rPr>
            <a:t>Falso</a:t>
          </a:r>
        </a:p>
      </dsp:txBody>
      <dsp:txXfrm>
        <a:off x="5613778" y="1982582"/>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10/5/2021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 sessão será dividida em 6 partes.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primeira parte da sessão analisará as principais definições.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segunda parte da sessão analisará a cooperação com os fornecedores de serviços nacionais.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terceira parte da sessão analisará a cooperação com fornecedores de serviços estrangeiros para a aquisição de dados.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quarta parte da sessão apresentará uma perspetiva geral sobre a cooperação com fornecedores de serviços estrangeiros para a remoção de conteúdos ilegais.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quinta parte da sessão resumirá os objetivos da sessão</a:t>
            </a:r>
            <a:r>
              <a:rPr lang="en-GB" sz="1200" dirty="0"/>
              <a:t>.</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dirty="0"/>
          </a:p>
        </p:txBody>
      </p:sp>
    </p:spTree>
    <p:extLst>
      <p:ext uri="{BB962C8B-B14F-4D97-AF65-F5344CB8AC3E}">
        <p14:creationId xmlns:p14="http://schemas.microsoft.com/office/powerpoint/2010/main"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terceira parte apresentará uma perspetiva geral sobre a cooperação com fornecedores de serviços estrangeiros no que diz respeito à aquisição de dados (ou seja, obtenção de provas sob a forma eletrónica junto de fornecedores de serviços que não têm uma presença legal no país que solicita os elementos de prova)</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140924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Dada a natureza global da Internet, não é raro que qualquer fornecedor de serviços disponibilize os seus serviços em jurisdições onde não tem uma presença legal. Por exemplo: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A Google tem escritórios em 40 países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O Facebook tem escritórios em 35 países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O Twitter tem escritórios em 19 países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Este número é muito inferior ao número de países onde estas plataformas operam.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Tendo em conta os princípios jurídicos tradicionais e as normas de direito internacional, para muitos países constitui um desafio estabelecer uma jurisdição abrangente de forma eficaz. Este slide destaca algumas opções disponíveis para a cooperação com fornecedores de serviços estrangeiros, nomeadamente: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Quadros de AJM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Pedidos de divulgação de informação de emergência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Injunções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Acesso transfronteiras com consentimento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Cooperação voluntária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O lado direito do slide introduz a cooperação através de quadros de AJM. Os quadros de AJM (geralmente conhecidos como tratados de assistência jurídica mútua) podem ser utilizados para procurar a cooperação de fornecedores de serviços estrangeiros. Tal envolve normalmente que uma autoridade central do Estado requerente apresente um pedido formal de assistência mútua à autoridade central do Estado requerido. A autoridade central do Estado requerido exercerá depois os poderes processuais nacionais em conformidade com o direito interno e obterá os elementos de prova junto do fornecedor de serviços. Uma vez obtida esta informação, esta será transmitida à autoridade central do Estado requerente.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100" dirty="0">
                <a:effectLst/>
                <a:latin typeface="Calibri" panose="020F0502020204030204" pitchFamily="34" charset="0"/>
                <a:ea typeface="Calibri" panose="020F0502020204030204" pitchFamily="34" charset="0"/>
                <a:cs typeface="Times New Roman" panose="02020603050405020304" pitchFamily="18" charset="0"/>
              </a:rPr>
              <a:t>Embora os quadros de AJM sejam um mecanismo juridicamente vinculativo para os fornecedores de serviços estrangeiros, tendem a ser relativamente lentos e morosos</a:t>
            </a:r>
            <a:r>
              <a:rPr lang="en-US"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quantos fornecedores de serviços mundiais, como a Google, o Facebook e o Twitter, exigem um pedido apresentado em conformidade com um tratado de assistência jurídica mútua para divulgar informação sobre subscritores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dirty="0"/>
          </a:p>
        </p:txBody>
      </p:sp>
    </p:spTree>
    <p:extLst>
      <p:ext uri="{BB962C8B-B14F-4D97-AF65-F5344CB8AC3E}">
        <p14:creationId xmlns:p14="http://schemas.microsoft.com/office/powerpoint/2010/main"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Estes slides explicam de que forma os pedidos de divulgação de informação de emergência podem ser utilizados para obter a cooperação de fornecedores de serviços estrangeiros.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Tal como mencionado num slide anterior, o processo de obtenção de informação com base em tratados de assistência jurídica mútua tende a ser bastante lento e pode não ser adequado em casos de emergência. Muitos fornecedores de serviços mundiais divulgam dados em casos de emergência, mesmo na ausência de um pedido apresentado ao abrigo de um tratado de assistência jurídica mútua. Tais pedidos devem demonstrar que a divulgação é necessária para evitar a morte ou danos corporais graves – embora diferentes fornecedores de serviços tenham diferentes critérios para a divulgação de informação de emergência. É importante salientar que a divulgação de informação de emergência, ao contrário de um pedido de divulgação apresentado nos termos de um MLAT, não é juridicamente vinculativa para os fornecedores de serviços estrangeiros</a:t>
            </a:r>
            <a:r>
              <a:rPr lang="en-US"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dirty="0"/>
          </a:p>
        </p:txBody>
      </p:sp>
    </p:spTree>
    <p:extLst>
      <p:ext uri="{BB962C8B-B14F-4D97-AF65-F5344CB8AC3E}">
        <p14:creationId xmlns:p14="http://schemas.microsoft.com/office/powerpoint/2010/main"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o modelo do formulário de pedido de divulgação de emergência da Google. O formador pode orientar os participantes através de cada um dos campos necessários para demonstrar, a título de exemplo, que tipo de informação tem de ser partilhada com um fornecedor de serviços quando se apresenta um pedido de divulgação de informação de emergência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dirty="0"/>
          </a:p>
        </p:txBody>
      </p:sp>
    </p:spTree>
    <p:extLst>
      <p:ext uri="{BB962C8B-B14F-4D97-AF65-F5344CB8AC3E}">
        <p14:creationId xmlns:p14="http://schemas.microsoft.com/office/powerpoint/2010/main"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o modelo do formulário de pedido de divulgação de emergência da Google. O formador pode orientar os participantes através de cada um dos campos necessários para demonstrar, a título de exemplo, que tipo de informação tem de ser partilhada com um fornecedor de serviços quando se apresenta um pedido de divulgação de informação de emergência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the template of the Emergency Disclosure Request Form for Google. The trainer can take the participants through each of the required fields to demonstrate, as one example, what kind of information must be shared with a service provider when making an emergency disclosure request.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o modelo do formulário de pedido de divulgação de emergência para a Apple. O formador pode orientar os participantes através de cada um dos campos necessários para demonstrar, a título de exemplo, que tipo de informação tem de ser partilhada com um fornecedor de serviços quando se apresenta um pedido de divulgação de informação de emergência</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dirty="0"/>
          </a:p>
        </p:txBody>
      </p:sp>
    </p:spTree>
    <p:extLst>
      <p:ext uri="{BB962C8B-B14F-4D97-AF65-F5344CB8AC3E}">
        <p14:creationId xmlns:p14="http://schemas.microsoft.com/office/powerpoint/2010/main"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o modelo do formulário de pedido de divulgação de emergência para a Apple. O formador pode orientar os participantes através de cada um dos campos necessários para demonstrar, a título de exemplo, que tipo de informação tem de ser partilhada com um fornecedor de serviços quando se apresenta um pedido de divulgação de informação de emergência</a:t>
            </a:r>
            <a:r>
              <a:rPr lang="en-US" dirty="0"/>
              <a:t>. </a:t>
            </a:r>
            <a:endParaRPr lang="en-PK"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dirty="0"/>
          </a:p>
        </p:txBody>
      </p:sp>
    </p:spTree>
    <p:extLst>
      <p:ext uri="{BB962C8B-B14F-4D97-AF65-F5344CB8AC3E}">
        <p14:creationId xmlns:p14="http://schemas.microsoft.com/office/powerpoint/2010/main"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utilizar estes slides para realizar uma demonstração do funcionamento do portal de pedidos de emergência do Facebook.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que este portal só está disponível para agentes responsáveis pela aplicação da lei que utilizem endereços de e-mail aprovados.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Nesta captura de ecrã, o agente responsável pela aplicação da lei deve, em primeiro lugar, solicitar o acesso, que só é concedido por períodos de uma hora de cada vez</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dirty="0"/>
          </a:p>
        </p:txBody>
      </p:sp>
    </p:spTree>
    <p:extLst>
      <p:ext uri="{BB962C8B-B14F-4D97-AF65-F5344CB8AC3E}">
        <p14:creationId xmlns:p14="http://schemas.microsoft.com/office/powerpoint/2010/main"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os objetivos desta sessão. Sublinha o que os participantes devem esperar aprender com os slides, podendo ainda informá-los de que regressarão a este slide no final da sessão para avaliar se os objetivos foram alcançados</a:t>
            </a:r>
            <a:r>
              <a:rPr lang="en-GB" sz="1200" dirty="0"/>
              <a:t>. </a:t>
            </a:r>
          </a:p>
          <a:p>
            <a:endParaRPr lang="en-GB" sz="1200" dirty="0"/>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dirty="0"/>
          </a:p>
        </p:txBody>
      </p:sp>
    </p:spTree>
    <p:extLst>
      <p:ext uri="{BB962C8B-B14F-4D97-AF65-F5344CB8AC3E}">
        <p14:creationId xmlns:p14="http://schemas.microsoft.com/office/powerpoint/2010/main"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Assim que o agente responsável pela aplicação da lei tiver acesso ao portal, terá de selecionar “Apresentar um pedido de registo” e depois preencher o formulário, fornecendo informação sobre o processo judicial (ou seja, decisão judicial ou outra), selecionar a natureza do processo, identificar a conta de Facebook ou Instagram em questão e a data na qual a conta foi identificada, indicar a duração para a qual os registos são solicitados e, sobretudo, fornecer um contexto adicional.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formulário prossegue no slide seguinte)</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dirty="0"/>
          </a:p>
        </p:txBody>
      </p:sp>
    </p:spTree>
    <p:extLst>
      <p:ext uri="{BB962C8B-B14F-4D97-AF65-F5344CB8AC3E}">
        <p14:creationId xmlns:p14="http://schemas.microsoft.com/office/powerpoint/2010/main"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as opções disponíveis aquando da apresentação de um pedido de emergência. O formador deve explicar que o âmbito dos pedidos de emergência é limitado e abrangerá casos como os enumerados no ecrã.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formulário prossegue no slide seguinte)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dirty="0"/>
          </a:p>
        </p:txBody>
      </p:sp>
    </p:spTree>
    <p:extLst>
      <p:ext uri="{BB962C8B-B14F-4D97-AF65-F5344CB8AC3E}">
        <p14:creationId xmlns:p14="http://schemas.microsoft.com/office/powerpoint/2010/main"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 agente responsável pela aplicação da lei deve anexar documentação relevante que pode incluir materiais de apoio, tais como os enumerados no slide</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dirty="0"/>
          </a:p>
        </p:txBody>
      </p:sp>
    </p:spTree>
    <p:extLst>
      <p:ext uri="{BB962C8B-B14F-4D97-AF65-F5344CB8AC3E}">
        <p14:creationId xmlns:p14="http://schemas.microsoft.com/office/powerpoint/2010/main"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Falso</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Muitos fornecedores de serviços mundiais divulgam dados na sequência de um pedido de divulgação de informação de emergência, mesmo que o país no qual estão sediados não tenha um MLAT com o país que apresenta o pedido de divulgação de informação de emergência</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dirty="0"/>
          </a:p>
        </p:txBody>
      </p:sp>
    </p:spTree>
    <p:extLst>
      <p:ext uri="{BB962C8B-B14F-4D97-AF65-F5344CB8AC3E}">
        <p14:creationId xmlns:p14="http://schemas.microsoft.com/office/powerpoint/2010/main"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Estes slides explicam de que forma as injunções podem ser utilizadas para obter a cooperação de fornecedores de serviços estrangeiros.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este slide apresenta o texto do artigo 18.º da Convenção de Budapeste com um elemento (“preste serviços no território”) realçado.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este slide fornece uma explicação do elemento realçado.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18.º, n.º 1, alínea b), tem um âmbito mais limitado do que o artigo 18.º, n.º 1, alínea a) no sentido em que se aplica apenas a fornecedores de serviços, e, por conseguinte, não se aplica a nenhuma pessoa singular ou coletiva que não seja abrangida pela definição de fornecedor de serviços.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entanto, não está limitado em termos de localização física do fornecedor de serviços e é aplicável desde que o mesmo preste serviços no território da Parte.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slide enumera alguns dos fatores determinantes a ter em conta para avaliar se um fornecedor de serviços presta serviços num determinado território.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pode então remeter para a nota de orientação relativa ao artigo 18.º (ver o slide seguinte).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dirty="0"/>
          </a:p>
        </p:txBody>
      </p:sp>
    </p:spTree>
    <p:extLst>
      <p:ext uri="{BB962C8B-B14F-4D97-AF65-F5344CB8AC3E}">
        <p14:creationId xmlns:p14="http://schemas.microsoft.com/office/powerpoint/2010/main" val="3831454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uma captura de ecrã da nota de orientação relativa ao artigo 18.º, que explica de que forma o poder previsto no artigo 18.º, n.º 1, alínea b) pode ser utilizado para obter a produção de informações sobre subscritores de fornecedores de serviços que não têm uma presença legal num determinado país</a:t>
            </a:r>
            <a:r>
              <a:rPr lang="en-US" b="0" dirty="0"/>
              <a:t>.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dirty="0"/>
          </a:p>
        </p:txBody>
      </p:sp>
    </p:spTree>
    <p:extLst>
      <p:ext uri="{BB962C8B-B14F-4D97-AF65-F5344CB8AC3E}">
        <p14:creationId xmlns:p14="http://schemas.microsoft.com/office/powerpoint/2010/main"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como o artigo 18.º, n.º 1, alínea b), permite obter a cooperação direta de fornecedores de serviços estrangeiros através da emissão de injunções para obter informação sobre subscritores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dirty="0"/>
          </a:p>
        </p:txBody>
      </p:sp>
    </p:spTree>
    <p:extLst>
      <p:ext uri="{BB962C8B-B14F-4D97-AF65-F5344CB8AC3E}">
        <p14:creationId xmlns:p14="http://schemas.microsoft.com/office/powerpoint/2010/main"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b) Dados de tráfego de um fornecedor de serviços estrangeiro.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Tal deve-se ao facto de o âmbito do artigo 18.º, n.º 1, alínea b), apenas dizer respeito a informação sobre subscritores e não permitir a injunção relativa a dados de tráfego a um fornecedor de serviços estrangeiro.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As restantes opções são abrangidas pelo artigo 181.º, alíneas a) e b).</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dirty="0"/>
          </a:p>
        </p:txBody>
      </p:sp>
    </p:spTree>
    <p:extLst>
      <p:ext uri="{BB962C8B-B14F-4D97-AF65-F5344CB8AC3E}">
        <p14:creationId xmlns:p14="http://schemas.microsoft.com/office/powerpoint/2010/main"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Estes slides explicam de que forma as disposições em matéria de acesso transfronteiras podem ser utilizadas para obter a cooperação de fornecedores de serviços estrangeiros.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este slide apresenta o texto do artigo 32.º da Convenção de Budapeste com um elemento (“sem autorização da outra Parte”) realçado.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este slide fornece uma explicação do elemento realçado.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salientar que, embora a maioria das disposições da Convenção de Budapeste em matéria de cooperação internacional exijam a autorização de outro Estado, o artigo 32.º é diferente na medida em que pode ser utilizado para obter provas sob a forma eletrónica de outra jurisdição, mesmo que o Estado onde essas provas se encontram não dê a sua autorização.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Esta é uma das condições que permite o acesso transfronteiras aos dados sem autorização da Parte onde os dados estão armazenados – ou seja, que os dados estejam publicamente disponíveis (fonte aberta). Os slides explicam que, se uma parte de um sítio Web estiver fechada ao público em geral, não é considerada publicamente disponível para efeitos do artigo 32.º, alínea a). Os dados da localização geográfica dos dados são irrelevantes para aceder a dados publicamente disponíveis – pelo que é irrelevante que sejam armazenados no seio ou fora de uma Parte na Convenção de Budapeste.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Ao contrário do poder de acesso aos dados publicamente disponíveis, que pode ser exercido em relação aos dados armazenados em qualquer lugar, o poder de aceder a dados com consentimento só está disponível quando os dados solicitados se localizarem numa outra Parte na Convenção de Budapeste.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poder de aceder a dados transfronteiras pode ser exercido com base no consentimento legítimo e voluntário obtido da pessoa autorizada a divulgar os dados. O slide explica o alcance dos termos consentimento legítimo e voluntário e a forma como pode ser utilizado para obter dados de fornecedores de serviços estrangeiros sem recorrer a canais de assistência mútua. É importante salientar que em muitas jurisdições, o acordo quanto às “condições gerais de serviço” dos fornecedores de serviços pode não ser considerado um consentimento específico e explícito que seria necessário para permitir a divulgação de informação a governos estrangeiros.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questão de quem é a pessoa “legalmente autorizada” a divulgar os dados poderá variar em função das circunstâncias, da natureza jurídica da pessoa e da respetiva legislação aplicável. Por exemplo, uma mensagem de correio eletrónico de uma dada pessoa poderá ser armazenada num outro país por um fornecedor de serviços, ou a pessoa poderá intencionalmente armazenar os dados num outro país. Esta pessoa pode recuperar os dados e, desde que disponha da autoridade jurídica para tal, pode voluntariamente divulgar os dados às autoridades competentes para a aplicação da lei ou permitir que estas acedam aos dados, tal como previsto no artigo 32.º</a:t>
            </a:r>
            <a:r>
              <a:rPr lang="en-US" dirty="0"/>
              <a:t>.</a:t>
            </a:r>
            <a:endParaRPr lang="en-PK"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dirty="0"/>
          </a:p>
        </p:txBody>
      </p:sp>
    </p:spTree>
    <p:extLst>
      <p:ext uri="{BB962C8B-B14F-4D97-AF65-F5344CB8AC3E}">
        <p14:creationId xmlns:p14="http://schemas.microsoft.com/office/powerpoint/2010/main"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explica como os países podem apresentar pedidos de divulgação voluntária a vários fornecedores de serviços. Estes não são juridicamente vinculativos para os fornecedores de serviços estrangeiros. O slide descreve algumas das condições que os fornecedores de serviços estrangeiros podem exigir para a divulgação voluntária de dados</a:t>
            </a:r>
            <a:r>
              <a:rPr lang="en-US" b="0" dirty="0"/>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dirty="0"/>
          </a:p>
        </p:txBody>
      </p:sp>
    </p:spTree>
    <p:extLst>
      <p:ext uri="{BB962C8B-B14F-4D97-AF65-F5344CB8AC3E}">
        <p14:creationId xmlns:p14="http://schemas.microsoft.com/office/powerpoint/2010/main"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os objetivos desta sessão. Sublinha o que os participantes devem esperar aprender com os slides, podendo ainda informá-los de que regressarão a este slide no final da sessão para avaliar se os objetivos foram alcançados</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dirty="0"/>
          </a:p>
        </p:txBody>
      </p:sp>
    </p:spTree>
    <p:extLst>
      <p:ext uri="{BB962C8B-B14F-4D97-AF65-F5344CB8AC3E}">
        <p14:creationId xmlns:p14="http://schemas.microsoft.com/office/powerpoint/2010/main"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apresenta capturas de ecrã das políticas de dois fornecedores de serviços para mostrar que podem, numa base voluntária, divulgar dados em resposta a pedidos legais válidos de fora dos EUA</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dirty="0"/>
          </a:p>
        </p:txBody>
      </p:sp>
    </p:spTree>
    <p:extLst>
      <p:ext uri="{BB962C8B-B14F-4D97-AF65-F5344CB8AC3E}">
        <p14:creationId xmlns:p14="http://schemas.microsoft.com/office/powerpoint/2010/main"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Verdadeiro</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É mais provável que os fornecedores de serviços mundiais divulguem voluntariamente dados aos países que são partes na Convenção de Budapeste, tal como revelam estudos sobre os seus relatórios de transparência. Tal pode dever-se ao facto de os países que são partes na Convenção de Budapeste terem legislações harmonizadas e condições e salvaguardas adequadas, que são elementos importantes que os fornecedores de serviços têm em conta quando decidem cooperar voluntariamente</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dirty="0"/>
          </a:p>
        </p:txBody>
      </p:sp>
    </p:spTree>
    <p:extLst>
      <p:ext uri="{BB962C8B-B14F-4D97-AF65-F5344CB8AC3E}">
        <p14:creationId xmlns:p14="http://schemas.microsoft.com/office/powerpoint/2010/main"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a:t>
            </a:r>
            <a:r>
              <a:rPr lang="pt-PT" sz="1800" b="1" dirty="0">
                <a:effectLst/>
                <a:latin typeface="Calibri" panose="020F0502020204030204" pitchFamily="34" charset="0"/>
                <a:ea typeface="Calibri" panose="020F0502020204030204" pitchFamily="34" charset="0"/>
                <a:cs typeface="Times New Roman" panose="02020603050405020304" pitchFamily="18" charset="0"/>
              </a:rPr>
              <a:t>Verdadeiro</a:t>
            </a:r>
            <a:r>
              <a:rPr lang="pt-PT"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É mais provável que os fornecedores de serviços mundiais divulguem voluntariamente dados aos países que são partes na Convenção de Budapeste, tal como revelam estudos sobre os seus relatórios de transparência. Tal pode dever-se ao facto de os países que são partes na Convenção de Budapeste terem legislações harmonizadas e condições e salvaguardas adequadas, que são elementos importantes que os fornecedores de serviços têm em conta quando decidem cooperar voluntariamente</a:t>
            </a:r>
            <a:r>
              <a:rPr lang="en-US" sz="1200" b="0" dirty="0">
                <a:solidFill>
                  <a:srgbClr val="FF0000"/>
                </a:solidFill>
              </a:rPr>
              <a:t>. </a:t>
            </a:r>
            <a:endParaRPr lang="en-PK"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dirty="0"/>
          </a:p>
        </p:txBody>
      </p:sp>
    </p:spTree>
    <p:extLst>
      <p:ext uri="{BB962C8B-B14F-4D97-AF65-F5344CB8AC3E}">
        <p14:creationId xmlns:p14="http://schemas.microsoft.com/office/powerpoint/2010/main"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quarta parte apresenta uma breve perspetiva geral da cooperação com fornecedores de serviços estrangeiros no que diz respeito à remoção de conteúdos</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dirty="0"/>
          </a:p>
        </p:txBody>
      </p:sp>
    </p:spTree>
    <p:extLst>
      <p:ext uri="{BB962C8B-B14F-4D97-AF65-F5344CB8AC3E}">
        <p14:creationId xmlns:p14="http://schemas.microsoft.com/office/powerpoint/2010/main"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fornece algumas informações básicas sobre a base de cooperação dos fornecedores de serviços estrangeiros no que diz respeito à remoção de dados.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lado direito do slide enumera as categorias comuns de conteúdos que são proibidos por muitos fornecedores de serviços mundiais</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dirty="0"/>
          </a:p>
        </p:txBody>
      </p:sp>
    </p:spTree>
    <p:extLst>
      <p:ext uri="{BB962C8B-B14F-4D97-AF65-F5344CB8AC3E}">
        <p14:creationId xmlns:p14="http://schemas.microsoft.com/office/powerpoint/2010/main"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 lado esquerdo do slide descreve alguns dos desafios enfrentados em relação à remoção de conteúdos por fornecedores de serviços estrangeiros, ao passo que o lado direito explica as abordagens que tendem a funcionar e as abordagens que tendem a não funcionar na colaboração com fornecedores de serviços estrangeiros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dirty="0"/>
          </a:p>
        </p:txBody>
      </p:sp>
    </p:spTree>
    <p:extLst>
      <p:ext uri="{BB962C8B-B14F-4D97-AF65-F5344CB8AC3E}">
        <p14:creationId xmlns:p14="http://schemas.microsoft.com/office/powerpoint/2010/main"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repete os objetivos desta sessão. O formador pode rever estes objetivos para garantir que estes aspetos foram abrangidos pelo presente módulo</a:t>
            </a:r>
            <a:r>
              <a:rPr lang="en-GB" sz="1200"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dirty="0"/>
          </a:p>
        </p:txBody>
      </p:sp>
    </p:spTree>
    <p:extLst>
      <p:ext uri="{BB962C8B-B14F-4D97-AF65-F5344CB8AC3E}">
        <p14:creationId xmlns:p14="http://schemas.microsoft.com/office/powerpoint/2010/main"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este slide apresenta o texto do artigo 1.º, alínea c), da Convenção de Budapeste, que é a definição de “fornecedor de serviço”.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este slide fornece uma explicação da definição.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termo “fornecedor de serviço”, tal como definido na Convenção de Budapeste, cobre uma ampla categoria de pessoas que desempenham um papel particular no que diz respeito à comunicação ou ao tratamento de dados em sistemas informáticos. Inclui entidades públicas e privadas, abrange o fornecimento de serviços a um grupo fechado ou ao público, serviços gratuitos ou pagos</a:t>
            </a:r>
            <a:r>
              <a:rPr lang="en-US" altLang="sr-Latn-RS" dirty="0"/>
              <a:t>. </a:t>
            </a: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este slide apresenta o texto do artigo 1.º, alínea d), da Convenção de Budapeste, que é a definição de “dados de tráfego”.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este slide fornece uma explicação da definição.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Os dados de tráfego, tal como definidos na Convenção de Budapeste, são uma categoria de dados informáticos sujeita a um regime jurídico específico. Estes dados são gerados por computadores na cadeia de comunicação de forma a encaminhar uma comunicação desde a sua origem até ao seu destino. São, portanto, elementos auxiliares da comunicação propriamente dita. O slide descreve algumas das principais características dos dados de tráfego</a:t>
            </a:r>
            <a:r>
              <a:rPr lang="en-US" sz="1200" kern="1200" dirty="0">
                <a:solidFill>
                  <a:schemeClr val="tx1"/>
                </a:solidFill>
                <a:latin typeface="+mn-lt"/>
                <a:ea typeface="MS PGothic" pitchFamily="34" charset="-128"/>
                <a:cs typeface="ＭＳ Ｐゴシック" charset="0"/>
              </a:rPr>
              <a:t>. </a:t>
            </a:r>
            <a:endParaRPr lang="en-GB" sz="1200" kern="1200" dirty="0">
              <a:solidFill>
                <a:schemeClr val="tx1"/>
              </a:solidFill>
              <a:latin typeface="+mn-lt"/>
              <a:ea typeface="MS PGothic" pitchFamily="34" charset="-128"/>
              <a:cs typeface="ＭＳ Ｐゴシック" charset="0"/>
            </a:endParaRPr>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este slide apresenta o texto do artigo 18.º, n.º 3, da Convenção de Budapeste, que é a definição de “informação sobre subscritores”.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este slide fornece uma explicação da definição.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É importante notar que a informação sobre subscritores pode não ser necessariamente sob a forma de dados informáticos e inclui, por conseguinte, os registos físicos detidos pelos fornecedores de serviços em relação aos seus subscritores. A informação sobre subscritores é basicamente informação que diz respeito a um subscritor e que pode ajudar a determinar a identidade de um subscritor, mas não inclui o conteúdo das comunicações ou dos dados de tráfego</a:t>
            </a:r>
            <a:r>
              <a:rPr lang="en-US" baseline="0" dirty="0"/>
              <a:t>. </a:t>
            </a:r>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b) E-mails do utilizador e d) Lista de contactos do utilizador. Estes seriam considerados dados de conteúdo, que estão excluídos da definição de “informação sobre subscritores”.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dirty="0"/>
          </a:p>
        </p:txBody>
      </p:sp>
    </p:spTree>
    <p:extLst>
      <p:ext uri="{BB962C8B-B14F-4D97-AF65-F5344CB8AC3E}">
        <p14:creationId xmlns:p14="http://schemas.microsoft.com/office/powerpoint/2010/main"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b) E-mails do utilizador e d) Lista de contactos do utilizador. Estes seriam considerados dados de conteúdo, que estão excluídos da definição de “informação sobre subscritores”.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Do lado esquerdo, é fornecida a definição de “dados de conteúdo” no relatório explicativo (uma vez que o termo “dados de conteúdo” não foi definido na Convenção de Budapeste).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Do lado direito, é fornecida uma explicação desta definição</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10/5/2021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10/5/2021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10/5/2021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dirty="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pt-PT" sz="3600" b="1" i="1" dirty="0">
                <a:solidFill>
                  <a:schemeClr val="tx2"/>
                </a:solidFill>
              </a:rPr>
              <a:t>Curso Judiciário Especializado sobre Cooperação Internacional</a:t>
            </a:r>
          </a:p>
          <a:p>
            <a:pPr algn="ctr"/>
            <a:endParaRPr lang="fr-FR" b="1" dirty="0"/>
          </a:p>
          <a:p>
            <a:pPr marL="0" indent="0" algn="ctr">
              <a:buFont typeface="Arial" charset="0"/>
              <a:buNone/>
              <a:defRPr/>
            </a:pPr>
            <a:r>
              <a:rPr lang="pt-PT" b="1" dirty="0"/>
              <a:t> </a:t>
            </a:r>
          </a:p>
          <a:p>
            <a:pPr marL="0" indent="0" algn="ctr">
              <a:buFont typeface="Arial" charset="0"/>
              <a:buNone/>
              <a:defRPr/>
            </a:pPr>
            <a:r>
              <a:rPr lang="pt-PT" sz="3200" b="1" dirty="0">
                <a:solidFill>
                  <a:schemeClr val="tx2"/>
                </a:solidFill>
              </a:rPr>
              <a:t>Sessão 2.4</a:t>
            </a:r>
          </a:p>
          <a:p>
            <a:pPr marL="0" indent="0" algn="ctr">
              <a:buFont typeface="Arial" charset="0"/>
              <a:buNone/>
              <a:defRPr/>
            </a:pPr>
            <a:r>
              <a:rPr lang="pt-PT" sz="3200" b="1" dirty="0">
                <a:solidFill>
                  <a:schemeClr val="tx2"/>
                </a:solidFill>
              </a:rPr>
              <a:t>Parcerias/cooperação público-privadas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155580"/>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pt-PT" sz="2800" b="1" dirty="0">
                <a:solidFill>
                  <a:schemeClr val="tx2"/>
                </a:solidFill>
              </a:rPr>
              <a:t>- versão online -</a:t>
            </a:r>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Dados de conteúdo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pt-PT" sz="2200" dirty="0"/>
              <a:t>Sim:</a:t>
            </a:r>
          </a:p>
          <a:p>
            <a:pPr marL="800100" lvl="1" indent="-342900" algn="just">
              <a:buFont typeface="Wingdings" pitchFamily="2" charset="2"/>
              <a:buChar char="Ø"/>
            </a:pPr>
            <a:r>
              <a:rPr lang="pt-PT" sz="2200" dirty="0"/>
              <a:t>Conteúdo armazenado</a:t>
            </a:r>
          </a:p>
          <a:p>
            <a:pPr marL="800100" lvl="1" indent="-342900" algn="just">
              <a:buFont typeface="Wingdings" pitchFamily="2" charset="2"/>
              <a:buChar char="Ø"/>
            </a:pPr>
            <a:r>
              <a:rPr lang="pt-PT" sz="2200" dirty="0"/>
              <a:t>Conteúdo futuro </a:t>
            </a:r>
          </a:p>
          <a:p>
            <a:pPr marL="800100" lvl="1" indent="-342900" algn="just">
              <a:buFont typeface="Wingdings" pitchFamily="2" charset="2"/>
              <a:buChar char="Ø"/>
            </a:pPr>
            <a:r>
              <a:rPr lang="pt-PT" sz="2200" dirty="0"/>
              <a:t>Exemplos:</a:t>
            </a:r>
          </a:p>
          <a:p>
            <a:pPr marL="1257300" lvl="2" indent="-342900" algn="just">
              <a:buFont typeface="Wingdings" pitchFamily="2" charset="2"/>
              <a:buChar char="Ø"/>
            </a:pPr>
            <a:r>
              <a:rPr lang="pt-PT" sz="2200" dirty="0"/>
              <a:t>E-mails</a:t>
            </a:r>
          </a:p>
          <a:p>
            <a:pPr marL="1257300" lvl="2" indent="-342900" algn="just">
              <a:buFont typeface="Wingdings" pitchFamily="2" charset="2"/>
              <a:buChar char="Ø"/>
            </a:pPr>
            <a:r>
              <a:rPr lang="pt-PT" sz="2200" dirty="0"/>
              <a:t>Imagens</a:t>
            </a:r>
          </a:p>
          <a:p>
            <a:pPr marL="1257300" lvl="2" indent="-342900" algn="just">
              <a:buFont typeface="Wingdings" pitchFamily="2" charset="2"/>
              <a:buChar char="Ø"/>
            </a:pPr>
            <a:r>
              <a:rPr lang="pt-PT" sz="2200" dirty="0"/>
              <a:t>Filmes </a:t>
            </a:r>
          </a:p>
          <a:p>
            <a:pPr marL="1257300" lvl="2" indent="-342900" algn="just">
              <a:buFont typeface="Wingdings" pitchFamily="2" charset="2"/>
              <a:buChar char="Ø"/>
            </a:pPr>
            <a:r>
              <a:rPr lang="pt-PT" sz="2200" dirty="0"/>
              <a:t>Música</a:t>
            </a:r>
          </a:p>
          <a:p>
            <a:pPr marL="1257300" lvl="2" indent="-342900" algn="just">
              <a:buFont typeface="Wingdings" pitchFamily="2" charset="2"/>
              <a:buChar char="Ø"/>
            </a:pPr>
            <a:endParaRPr lang="en-US" sz="2200" dirty="0"/>
          </a:p>
          <a:p>
            <a:pPr marL="342900" indent="-342900">
              <a:buFont typeface="Wingdings" pitchFamily="2" charset="2"/>
              <a:buChar char="Ø"/>
            </a:pPr>
            <a:r>
              <a:rPr lang="pt-PT" sz="2200" dirty="0"/>
              <a:t>Não:</a:t>
            </a:r>
          </a:p>
          <a:p>
            <a:pPr marL="800100" lvl="1" indent="-342900">
              <a:buFont typeface="Wingdings" pitchFamily="2" charset="2"/>
              <a:buChar char="Ø"/>
            </a:pPr>
            <a:r>
              <a:rPr lang="pt-PT" sz="2200" dirty="0"/>
              <a:t>Dados de tráfego</a:t>
            </a:r>
          </a:p>
          <a:p>
            <a:pPr marL="800100" lvl="1" indent="-342900">
              <a:buFont typeface="Wingdings" pitchFamily="2" charset="2"/>
              <a:buChar char="Ø"/>
            </a:pPr>
            <a:r>
              <a:rPr lang="pt-PT" sz="2200" dirty="0"/>
              <a:t>Informação sobre subscritores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1498411"/>
            <a:ext cx="3986074" cy="4939814"/>
          </a:xfrm>
          <a:prstGeom prst="rect">
            <a:avLst/>
          </a:prstGeom>
        </p:spPr>
        <p:txBody>
          <a:bodyPr wrap="square">
            <a:spAutoFit/>
          </a:bodyPr>
          <a:lstStyle/>
          <a:p>
            <a:pPr marL="342900" indent="-342900" algn="just">
              <a:buFont typeface="Wingdings" pitchFamily="2" charset="2"/>
              <a:buChar char="Ø"/>
            </a:pPr>
            <a:r>
              <a:rPr lang="pt-PT" sz="2100" dirty="0"/>
              <a:t>Não definidos na Convenção de Budapeste</a:t>
            </a:r>
          </a:p>
          <a:p>
            <a:pPr marL="342900" indent="-342900" algn="just">
              <a:buFont typeface="Wingdings" pitchFamily="2" charset="2"/>
              <a:buChar char="Ø"/>
            </a:pPr>
            <a:endParaRPr lang="en-US" sz="2100" dirty="0"/>
          </a:p>
          <a:p>
            <a:pPr marL="342900" indent="-342900" algn="just">
              <a:buFont typeface="Wingdings" pitchFamily="2" charset="2"/>
              <a:buChar char="Ø"/>
            </a:pPr>
            <a:r>
              <a:rPr lang="pt-PT" sz="2100" dirty="0"/>
              <a:t>Relatório explicativo: Os dados relativos ao conteúdo referem-se a: </a:t>
            </a:r>
          </a:p>
          <a:p>
            <a:pPr lvl="1" algn="just"/>
            <a:r>
              <a:rPr lang="pt-PT" sz="2100" dirty="0"/>
              <a:t>conteúdo informativo da comunicação, isto é, o significado ou o teor da comunicação, ou a mensagem ou informação transmitida pela comunicação (que não a relativa aos dados de tráfego).</a:t>
            </a:r>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2</a:t>
            </a:r>
          </a:p>
          <a:p>
            <a:pPr algn="ctr">
              <a:lnSpc>
                <a:spcPct val="80000"/>
              </a:lnSpc>
            </a:pPr>
            <a:br>
              <a:rPr lang="pt-PT" sz="3200" b="1" dirty="0">
                <a:ea typeface="ＭＳ Ｐゴシック" charset="0"/>
                <a:cs typeface="ＭＳ Ｐゴシック" charset="0"/>
              </a:rPr>
            </a:br>
            <a:r>
              <a:rPr lang="pt-PT" sz="3200" b="1" dirty="0"/>
              <a:t>Cooperação com fornecedores de serviços estrangeiros</a:t>
            </a:r>
          </a:p>
          <a:p>
            <a:pPr algn="ctr" eaLnBrk="1" hangingPunct="1">
              <a:lnSpc>
                <a:spcPct val="80000"/>
              </a:lnSpc>
            </a:pPr>
            <a:endParaRPr lang="en-GB" sz="3200" dirty="0"/>
          </a:p>
        </p:txBody>
      </p:sp>
    </p:spTree>
    <p:extLst>
      <p:ext uri="{BB962C8B-B14F-4D97-AF65-F5344CB8AC3E}">
        <p14:creationId xmlns:p14="http://schemas.microsoft.com/office/powerpoint/2010/main"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Cooperação com fornecedores de serviços estrangeiros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586145"/>
          </a:xfrm>
          <a:prstGeom prst="rect">
            <a:avLst/>
          </a:prstGeom>
        </p:spPr>
        <p:txBody>
          <a:bodyPr wrap="square">
            <a:spAutoFit/>
          </a:bodyPr>
          <a:lstStyle/>
          <a:p>
            <a:pPr marL="342900" indent="-342900" algn="just">
              <a:buFont typeface="Wingdings" pitchFamily="2" charset="2"/>
              <a:buChar char="ü"/>
              <a:defRPr/>
            </a:pPr>
            <a:r>
              <a:rPr lang="pt-PT" sz="2000" dirty="0"/>
              <a:t>Muitos fornecedores de serviços mundiais oferecem serviços num território sem presença legal nesse território</a:t>
            </a:r>
          </a:p>
          <a:p>
            <a:pPr marL="342900" indent="-342900" algn="just">
              <a:buFont typeface="Wingdings" pitchFamily="2" charset="2"/>
              <a:buChar char="ü"/>
              <a:defRPr/>
            </a:pPr>
            <a:endParaRPr lang="en-US" sz="2000" dirty="0"/>
          </a:p>
          <a:p>
            <a:pPr marL="342900" indent="-342900" algn="just">
              <a:buFont typeface="Wingdings" pitchFamily="2" charset="2"/>
              <a:buChar char="ü"/>
              <a:defRPr/>
            </a:pPr>
            <a:r>
              <a:rPr lang="pt-PT" sz="2000" dirty="0"/>
              <a:t>Desafios ao estabelecimento de uma jurisdição abrangente à luz das normas de direito internacional em vigor</a:t>
            </a:r>
          </a:p>
          <a:p>
            <a:pPr marL="342900" indent="-342900" algn="just">
              <a:buFont typeface="Wingdings" pitchFamily="2" charset="2"/>
              <a:buChar char="ü"/>
              <a:defRPr/>
            </a:pPr>
            <a:endParaRPr lang="en-GB" sz="2000" dirty="0"/>
          </a:p>
          <a:p>
            <a:pPr marL="342900" indent="-342900" algn="just">
              <a:buFont typeface="Wingdings" pitchFamily="2" charset="2"/>
              <a:buChar char="ü"/>
              <a:defRPr/>
            </a:pPr>
            <a:r>
              <a:rPr lang="pt-PT" sz="2000" dirty="0"/>
              <a:t>As opções de cooperação incluem:</a:t>
            </a:r>
          </a:p>
          <a:p>
            <a:pPr marL="800100" lvl="1" indent="-342900" algn="just">
              <a:buFont typeface="Wingdings" pitchFamily="2" charset="2"/>
              <a:buChar char="ü"/>
              <a:defRPr/>
            </a:pPr>
            <a:r>
              <a:rPr lang="pt-PT" sz="2000" dirty="0"/>
              <a:t>Quadros de AJM</a:t>
            </a:r>
          </a:p>
          <a:p>
            <a:pPr marL="800100" lvl="1" indent="-342900" algn="just">
              <a:buFont typeface="Wingdings" pitchFamily="2" charset="2"/>
              <a:buChar char="ü"/>
              <a:defRPr/>
            </a:pPr>
            <a:r>
              <a:rPr lang="pt-PT" sz="2000" dirty="0"/>
              <a:t>Pedidos de divulgação de informação de emergência</a:t>
            </a:r>
          </a:p>
          <a:p>
            <a:pPr marL="800100" lvl="1" indent="-342900" algn="just">
              <a:buFont typeface="Wingdings" pitchFamily="2" charset="2"/>
              <a:buChar char="ü"/>
              <a:defRPr/>
            </a:pPr>
            <a:r>
              <a:rPr lang="pt-PT" sz="2000" dirty="0"/>
              <a:t>Injunções</a:t>
            </a:r>
          </a:p>
          <a:p>
            <a:pPr marL="800100" lvl="1" indent="-342900" algn="just">
              <a:buFont typeface="Wingdings" pitchFamily="2" charset="2"/>
              <a:buChar char="ü"/>
              <a:defRPr/>
            </a:pPr>
            <a:r>
              <a:rPr lang="pt-PT" sz="2000" dirty="0"/>
              <a:t>Acesso transfronteiras com consentimento</a:t>
            </a:r>
          </a:p>
          <a:p>
            <a:pPr marL="800100" lvl="1" indent="-342900" algn="just">
              <a:buFont typeface="Wingdings" pitchFamily="2" charset="2"/>
              <a:buChar char="ü"/>
              <a:defRPr/>
            </a:pPr>
            <a:r>
              <a:rPr lang="pt-PT" sz="2000" dirty="0"/>
              <a:t>Cooperação voluntária </a:t>
            </a:r>
            <a:endParaRPr lang="pt-PT" sz="2100" dirty="0"/>
          </a:p>
        </p:txBody>
      </p:sp>
      <p:sp>
        <p:nvSpPr>
          <p:cNvPr id="6" name="Rectangle 5">
            <a:extLst>
              <a:ext uri="{FF2B5EF4-FFF2-40B4-BE49-F238E27FC236}">
                <a16:creationId xmlns:a16="http://schemas.microsoft.com/office/drawing/2014/main" id="{4F84165C-D7D1-4222-AF8E-6B601AC28A8A}"/>
              </a:ext>
            </a:extLst>
          </p:cNvPr>
          <p:cNvSpPr/>
          <p:nvPr/>
        </p:nvSpPr>
        <p:spPr>
          <a:xfrm>
            <a:off x="4660522" y="1063813"/>
            <a:ext cx="4394956" cy="4939814"/>
          </a:xfrm>
          <a:prstGeom prst="rect">
            <a:avLst/>
          </a:prstGeom>
        </p:spPr>
        <p:txBody>
          <a:bodyPr wrap="square">
            <a:spAutoFit/>
          </a:bodyPr>
          <a:lstStyle/>
          <a:p>
            <a:pPr marL="342900" indent="-342900" algn="just">
              <a:buFont typeface="Wingdings" pitchFamily="2" charset="2"/>
              <a:buChar char="ü"/>
              <a:defRPr/>
            </a:pPr>
            <a:r>
              <a:rPr lang="pt-PT" sz="2100" dirty="0"/>
              <a:t>Os países podem utilizar os quadros de AJM existentes para procurar obter dados de fornecedores de serviços estrangeiros junto de governos estrangeiros</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pt-PT" sz="2100" dirty="0"/>
              <a:t>Os quadros de AJM constituem um mecanismo juridicamente vinculativo para os fornecedores de serviços estrangeiros </a:t>
            </a:r>
          </a:p>
          <a:p>
            <a:pPr marL="342900" indent="-342900" algn="just">
              <a:buFont typeface="Wingdings" pitchFamily="2" charset="2"/>
              <a:buChar char="ü"/>
              <a:defRPr/>
            </a:pPr>
            <a:endParaRPr lang="en-GB" sz="2100" dirty="0"/>
          </a:p>
          <a:p>
            <a:pPr marL="342900" indent="-342900" algn="just">
              <a:buFont typeface="Wingdings" pitchFamily="2" charset="2"/>
              <a:buChar char="ü"/>
              <a:defRPr/>
            </a:pPr>
            <a:r>
              <a:rPr lang="pt-PT" sz="2100" dirty="0"/>
              <a:t>Os quadros de AJM podem ser relativamente lentos e morosos</a:t>
            </a:r>
          </a:p>
          <a:p>
            <a:pPr marL="342900" indent="-342900" algn="just">
              <a:buFont typeface="Wingdings" pitchFamily="2" charset="2"/>
              <a:buChar char="ü"/>
              <a:defRPr/>
            </a:pPr>
            <a:endParaRPr lang="en-GB" sz="2100" dirty="0"/>
          </a:p>
        </p:txBody>
      </p:sp>
    </p:spTree>
    <p:extLst>
      <p:ext uri="{BB962C8B-B14F-4D97-AF65-F5344CB8AC3E}">
        <p14:creationId xmlns:p14="http://schemas.microsoft.com/office/powerpoint/2010/main"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Quadros de AJM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pt-PT" sz="2200" dirty="0"/>
              <a:t>A maioria dos fornecedores de serviços a nível mundial exige um MLAT para a divulgação de informação sobre subscritores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endParaRPr lang="en-GB"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Divulgação de informação de emergência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4832092"/>
          </a:xfrm>
          <a:prstGeom prst="rect">
            <a:avLst/>
          </a:prstGeom>
        </p:spPr>
        <p:txBody>
          <a:bodyPr wrap="square">
            <a:spAutoFit/>
          </a:bodyPr>
          <a:lstStyle/>
          <a:p>
            <a:pPr marL="342900" indent="-342900" algn="just">
              <a:buFont typeface="Wingdings" pitchFamily="2" charset="2"/>
              <a:buChar char="ü"/>
              <a:defRPr/>
            </a:pPr>
            <a:r>
              <a:rPr lang="pt-PT" sz="2200" dirty="0"/>
              <a:t>Os fornecedores de serviços podem divulgar dados em situações de emergência mesmo na ausência de pedidos no âmbito de um MLAT</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pt-PT" sz="2200" dirty="0"/>
              <a:t>Trata-se de casos em que a divulgação é necessária para evitar a morte ou lesões corporais graves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pt-PT" sz="2200" dirty="0"/>
              <a:t>Diferentes fornecedores de serviços têm critérios e procedimentos diferentes para a divulgação de informação de emergência </a:t>
            </a:r>
          </a:p>
          <a:p>
            <a:pPr marL="342900" indent="-342900" algn="just">
              <a:buFont typeface="Wingdings" pitchFamily="2" charset="2"/>
              <a:buChar char="ü"/>
              <a:defRPr/>
            </a:pPr>
            <a:endParaRPr lang="en-US" sz="2200" dirty="0"/>
          </a:p>
          <a:p>
            <a:pPr marL="342900" indent="-342900" algn="just">
              <a:buFont typeface="Wingdings" pitchFamily="2" charset="2"/>
              <a:buChar char="ü"/>
              <a:defRPr/>
            </a:pPr>
            <a:r>
              <a:rPr lang="pt-PT" sz="2200" dirty="0"/>
              <a:t>O Estado que solicita a divulgação de informação de emergência não precisa de dispor de um MLAT com o país onde o fornecedor de serviços está estabelecido </a:t>
            </a:r>
          </a:p>
        </p:txBody>
      </p:sp>
    </p:spTree>
    <p:extLst>
      <p:ext uri="{BB962C8B-B14F-4D97-AF65-F5344CB8AC3E}">
        <p14:creationId xmlns:p14="http://schemas.microsoft.com/office/powerpoint/2010/main"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dirty="0"/>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dirty="0"/>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dirty="0"/>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dirty="0"/>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dirty="0"/>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Agenda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pt-PT" sz="2000" b="1" dirty="0"/>
              <a:t>Parte 1</a:t>
            </a:r>
          </a:p>
          <a:p>
            <a:pPr marL="342900" indent="-342900" eaLnBrk="1" hangingPunct="1">
              <a:lnSpc>
                <a:spcPct val="80000"/>
              </a:lnSpc>
              <a:buFont typeface="Wingdings" pitchFamily="2" charset="2"/>
              <a:buChar char="ü"/>
            </a:pPr>
            <a:r>
              <a:rPr lang="pt-PT" sz="2000" i="1" dirty="0"/>
              <a:t>Revisão das principais definições</a:t>
            </a:r>
          </a:p>
          <a:p>
            <a:pPr marL="342900" indent="-342900" eaLnBrk="1" hangingPunct="1">
              <a:lnSpc>
                <a:spcPct val="80000"/>
              </a:lnSpc>
              <a:buFont typeface="Wingdings" pitchFamily="2" charset="2"/>
              <a:buChar char="ü"/>
            </a:pPr>
            <a:endParaRPr lang="en-GB" sz="2000" dirty="0"/>
          </a:p>
          <a:p>
            <a:pPr marL="342900" indent="-342900" eaLnBrk="1" hangingPunct="1">
              <a:lnSpc>
                <a:spcPct val="80000"/>
              </a:lnSpc>
              <a:buFont typeface="Wingdings" pitchFamily="2" charset="2"/>
              <a:buChar char="Ø"/>
            </a:pPr>
            <a:r>
              <a:rPr lang="pt-PT" sz="2000" b="1" dirty="0"/>
              <a:t>Parte 2</a:t>
            </a:r>
          </a:p>
          <a:p>
            <a:pPr marL="342900" indent="-342900">
              <a:lnSpc>
                <a:spcPct val="80000"/>
              </a:lnSpc>
              <a:buFont typeface="Wingdings" pitchFamily="2" charset="2"/>
              <a:buChar char="ü"/>
            </a:pPr>
            <a:r>
              <a:rPr lang="pt-PT" sz="2000" i="1" dirty="0"/>
              <a:t>Cooperação com fornecedores de serviços nacionais</a:t>
            </a:r>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pt-PT" sz="2000" b="1" dirty="0"/>
              <a:t>Parte 3</a:t>
            </a:r>
          </a:p>
          <a:p>
            <a:pPr marL="342900" indent="-342900">
              <a:lnSpc>
                <a:spcPct val="80000"/>
              </a:lnSpc>
              <a:buFont typeface="Wingdings" pitchFamily="2" charset="2"/>
              <a:buChar char="ü"/>
            </a:pPr>
            <a:r>
              <a:rPr lang="pt-PT" sz="2000" i="1" dirty="0"/>
              <a:t>Cooperação com fornecedores de serviços estrangeiros para a aquisição de dados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1815882"/>
          </a:xfrm>
          <a:prstGeom prst="rect">
            <a:avLst/>
          </a:prstGeom>
        </p:spPr>
        <p:txBody>
          <a:bodyPr>
            <a:spAutoFit/>
          </a:bodyPr>
          <a:lstStyle/>
          <a:p>
            <a:pPr marL="342900" indent="-342900" eaLnBrk="1" hangingPunct="1">
              <a:lnSpc>
                <a:spcPct val="80000"/>
              </a:lnSpc>
              <a:buFont typeface="Wingdings" pitchFamily="2" charset="2"/>
              <a:buChar char="Ø"/>
            </a:pPr>
            <a:r>
              <a:rPr lang="pt-PT" sz="2000" b="1" dirty="0"/>
              <a:t>Parte 4</a:t>
            </a:r>
          </a:p>
          <a:p>
            <a:pPr marL="342900" indent="-342900">
              <a:lnSpc>
                <a:spcPct val="80000"/>
              </a:lnSpc>
              <a:buFont typeface="Wingdings" pitchFamily="2" charset="2"/>
              <a:buChar char="ü"/>
            </a:pPr>
            <a:r>
              <a:rPr lang="pt-PT" sz="2000" i="1" dirty="0"/>
              <a:t>Cooperação com fornecedores de serviços estrangeiros para a remoção de conteúdos ilegais</a:t>
            </a:r>
          </a:p>
          <a:p>
            <a:pPr marL="342900" indent="-342900">
              <a:lnSpc>
                <a:spcPct val="80000"/>
              </a:lnSpc>
              <a:buFont typeface="Wingdings" pitchFamily="2" charset="2"/>
              <a:buChar char="ü"/>
            </a:pPr>
            <a:endParaRPr lang="en-GB" sz="2000" i="1" dirty="0"/>
          </a:p>
          <a:p>
            <a:pPr marL="342900" indent="-342900" eaLnBrk="1" hangingPunct="1">
              <a:lnSpc>
                <a:spcPct val="80000"/>
              </a:lnSpc>
              <a:buFont typeface="Wingdings" pitchFamily="2" charset="2"/>
              <a:buChar char="Ø"/>
            </a:pPr>
            <a:r>
              <a:rPr lang="pt-PT" sz="2000" b="1" dirty="0"/>
              <a:t>Parte 5</a:t>
            </a:r>
          </a:p>
          <a:p>
            <a:pPr marL="342900" indent="-342900">
              <a:lnSpc>
                <a:spcPct val="80000"/>
              </a:lnSpc>
              <a:buFont typeface="Wingdings" pitchFamily="2" charset="2"/>
              <a:buChar char="ü"/>
            </a:pPr>
            <a:r>
              <a:rPr lang="pt-PT" sz="2000" i="1" dirty="0"/>
              <a:t>Síntese</a:t>
            </a:r>
          </a:p>
          <a:p>
            <a:pPr>
              <a:lnSpc>
                <a:spcPct val="80000"/>
              </a:lnSpc>
            </a:pPr>
            <a:endParaRPr lang="en-GB"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b="1" dirty="0"/>
              <a:t>Demonstração – Pedido de emergência do Facebook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658982"/>
            <a:ext cx="9144000" cy="4894217"/>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pt-PT" sz="2200" b="1" dirty="0"/>
              <a:t>Passo 1: Pedido de acesso ao sistema de pedido destinado às autoridades responsáveis aplicação da lei</a:t>
            </a:r>
          </a:p>
        </p:txBody>
      </p:sp>
    </p:spTree>
    <p:extLst>
      <p:ext uri="{BB962C8B-B14F-4D97-AF65-F5344CB8AC3E}">
        <p14:creationId xmlns:p14="http://schemas.microsoft.com/office/powerpoint/2010/main"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b="1" dirty="0"/>
              <a:t>Demonstração – Pedido de emergência do Facebook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pt-PT" sz="2200" b="1" dirty="0"/>
              <a:t>Passo 2: Selecionar “Apresentar um pedido de registo” e preencher o formulário</a:t>
            </a:r>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0" y="1698171"/>
            <a:ext cx="9143999" cy="4830772"/>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b="1" dirty="0"/>
              <a:t>Demonstração – Pedido de emergência do Facebook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pt-PT" sz="2200" b="1" dirty="0"/>
              <a:t>Passo 2: Selecionar “Apresentar um pedido de registo” e preencher o formulário</a:t>
            </a:r>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737359"/>
            <a:ext cx="9224010" cy="4819923"/>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2800" b="1" dirty="0"/>
              <a:t>Demonstração – Pedido de emergência do Facebook</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pt-PT" sz="2200" b="1" dirty="0"/>
              <a:t>Passo 3: Anexar documentação</a:t>
            </a:r>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698989" y="3356406"/>
            <a:ext cx="7266825" cy="3200876"/>
          </a:xfrm>
          <a:prstGeom prst="rect">
            <a:avLst/>
          </a:prstGeom>
        </p:spPr>
        <p:txBody>
          <a:bodyPr wrap="square">
            <a:spAutoFit/>
          </a:bodyPr>
          <a:lstStyle/>
          <a:p>
            <a:pPr marL="342900" indent="-342900">
              <a:buFont typeface="Wingdings" pitchFamily="2" charset="2"/>
              <a:buChar char="ü"/>
            </a:pPr>
            <a:r>
              <a:rPr lang="pt-PT" sz="2000" dirty="0"/>
              <a:t>Tal pode incluir quaisquer materiais de apoio, tais como:</a:t>
            </a:r>
          </a:p>
          <a:p>
            <a:pPr marL="800100" lvl="1" indent="-342900">
              <a:buFont typeface="Wingdings" pitchFamily="2" charset="2"/>
              <a:buChar char="ü"/>
            </a:pPr>
            <a:endParaRPr lang="en-GB" sz="2000" dirty="0"/>
          </a:p>
          <a:p>
            <a:pPr marL="800100" lvl="1" indent="-342900">
              <a:buFont typeface="Wingdings" pitchFamily="2" charset="2"/>
              <a:buChar char="ü"/>
            </a:pPr>
            <a:r>
              <a:rPr lang="pt-PT" sz="2000" dirty="0"/>
              <a:t>reclamação (com tradução em inglês)</a:t>
            </a:r>
          </a:p>
          <a:p>
            <a:pPr marL="800100" lvl="1" indent="-342900">
              <a:buFont typeface="Wingdings" pitchFamily="2" charset="2"/>
              <a:buChar char="ü"/>
            </a:pPr>
            <a:endParaRPr lang="en-GB" sz="2000" dirty="0"/>
          </a:p>
          <a:p>
            <a:pPr marL="800100" lvl="1" indent="-342900">
              <a:buFont typeface="Wingdings" pitchFamily="2" charset="2"/>
              <a:buChar char="ü"/>
            </a:pPr>
            <a:r>
              <a:rPr lang="pt-PT" sz="2000" dirty="0"/>
              <a:t>quaisquer elementos de prova disponíveis (com tradução em inglês)</a:t>
            </a:r>
          </a:p>
          <a:p>
            <a:pPr marL="800100" lvl="1" indent="-342900">
              <a:buFont typeface="Wingdings" pitchFamily="2" charset="2"/>
              <a:buChar char="ü"/>
            </a:pPr>
            <a:endParaRPr lang="en-GB" sz="2000" dirty="0"/>
          </a:p>
          <a:p>
            <a:pPr marL="800100" lvl="1" indent="-342900">
              <a:buFont typeface="Wingdings" pitchFamily="2" charset="2"/>
              <a:buChar char="ü"/>
            </a:pPr>
            <a:r>
              <a:rPr lang="pt-PT" sz="2000" dirty="0"/>
              <a:t>decisão judicial (com tradução em inglês) (se disponível)</a:t>
            </a:r>
          </a:p>
          <a:p>
            <a:pPr lvl="1"/>
            <a:endParaRPr lang="en-GB" sz="2200" dirty="0"/>
          </a:p>
        </p:txBody>
      </p:sp>
    </p:spTree>
    <p:extLst>
      <p:ext uri="{BB962C8B-B14F-4D97-AF65-F5344CB8AC3E}">
        <p14:creationId xmlns:p14="http://schemas.microsoft.com/office/powerpoint/2010/main"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8918828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Injunções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136538" cy="3600986"/>
          </a:xfrm>
          <a:prstGeom prst="rect">
            <a:avLst/>
          </a:prstGeom>
        </p:spPr>
        <p:txBody>
          <a:bodyPr wrap="square">
            <a:spAutoFit/>
          </a:bodyPr>
          <a:lstStyle/>
          <a:p>
            <a:pPr marL="342900" indent="-342900" algn="just">
              <a:buFont typeface="Wingdings" pitchFamily="2" charset="2"/>
              <a:buChar char="Ø"/>
            </a:pPr>
            <a:r>
              <a:rPr lang="pt-PT" sz="1900" b="1" dirty="0"/>
              <a:t>Artigo 18.º – Injunção</a:t>
            </a:r>
          </a:p>
          <a:p>
            <a:pPr algn="just"/>
            <a:r>
              <a:rPr lang="pt-PT" sz="1900" dirty="0"/>
              <a:t>1 Cada Parte adotará as medidas legislativas e outras que se revelem necessárias para habilitar as suas autoridades competentes para ordenar: </a:t>
            </a:r>
          </a:p>
          <a:p>
            <a:pPr algn="just"/>
            <a:r>
              <a:rPr lang="pt-PT" sz="1900" dirty="0"/>
              <a:t>b) a um </a:t>
            </a:r>
            <a:r>
              <a:rPr lang="pt-PT" sz="1900" b="1" dirty="0">
                <a:solidFill>
                  <a:srgbClr val="FF0000"/>
                </a:solidFill>
              </a:rPr>
              <a:t>fornecedor de serviços que preste serviços no território da Parte</a:t>
            </a:r>
            <a:r>
              <a:rPr lang="pt-PT" sz="1900" dirty="0"/>
              <a:t>, que comunique os dados na sua posse ou sob o seu controlo, relativos aos subscritores e respeitantes a esses serviços </a:t>
            </a:r>
          </a:p>
        </p:txBody>
      </p:sp>
      <p:sp>
        <p:nvSpPr>
          <p:cNvPr id="6" name="Rectangle 5">
            <a:extLst>
              <a:ext uri="{FF2B5EF4-FFF2-40B4-BE49-F238E27FC236}">
                <a16:creationId xmlns:a16="http://schemas.microsoft.com/office/drawing/2014/main" id="{524B6456-681F-2F44-A01A-AD3514E81BD2}"/>
              </a:ext>
            </a:extLst>
          </p:cNvPr>
          <p:cNvSpPr/>
          <p:nvPr/>
        </p:nvSpPr>
        <p:spPr>
          <a:xfrm>
            <a:off x="4427898" y="916728"/>
            <a:ext cx="4620274" cy="5786199"/>
          </a:xfrm>
          <a:prstGeom prst="rect">
            <a:avLst/>
          </a:prstGeom>
        </p:spPr>
        <p:txBody>
          <a:bodyPr wrap="square">
            <a:spAutoFit/>
          </a:bodyPr>
          <a:lstStyle/>
          <a:p>
            <a:pPr marL="342900" indent="-342900" algn="just">
              <a:buFont typeface="Wingdings" pitchFamily="2" charset="2"/>
              <a:buChar char="ü"/>
            </a:pPr>
            <a:r>
              <a:rPr lang="pt-PT" sz="2000" dirty="0"/>
              <a:t>Pode ser emitida uma injunção a fornecedores de serviços estrangeiros se estes prestarem serviços no país </a:t>
            </a:r>
          </a:p>
          <a:p>
            <a:pPr marL="342900" indent="-342900" algn="just">
              <a:buFont typeface="Wingdings" pitchFamily="2" charset="2"/>
              <a:buChar char="ü"/>
            </a:pPr>
            <a:endParaRPr lang="en-US" sz="2000" dirty="0"/>
          </a:p>
          <a:p>
            <a:pPr marL="342900" indent="-342900" algn="just">
              <a:buFont typeface="Wingdings" pitchFamily="2" charset="2"/>
              <a:buChar char="ü"/>
            </a:pPr>
            <a:r>
              <a:rPr lang="pt-PT" sz="2000" dirty="0"/>
              <a:t>O fornecedor de serviços deve dispor de uma ligação real e substancial estabelecida no país – por exemplo:</a:t>
            </a:r>
          </a:p>
          <a:p>
            <a:pPr marL="800100" lvl="1" indent="-342900" algn="just">
              <a:buFont typeface="Wingdings" pitchFamily="2" charset="2"/>
              <a:buChar char="ü"/>
            </a:pPr>
            <a:r>
              <a:rPr lang="pt-PT" sz="1900" dirty="0"/>
              <a:t>Publicidade local </a:t>
            </a:r>
          </a:p>
          <a:p>
            <a:pPr marL="800100" lvl="1" indent="-342900" algn="just">
              <a:buFont typeface="Wingdings" pitchFamily="2" charset="2"/>
              <a:buChar char="ü"/>
            </a:pPr>
            <a:r>
              <a:rPr lang="pt-PT" sz="1900" dirty="0"/>
              <a:t>Publicidade na língua local</a:t>
            </a:r>
          </a:p>
          <a:p>
            <a:pPr marL="800100" lvl="1" indent="-342900" algn="just">
              <a:buFont typeface="Wingdings" pitchFamily="2" charset="2"/>
              <a:buChar char="ü"/>
            </a:pPr>
            <a:r>
              <a:rPr lang="pt-PT" sz="1900" dirty="0"/>
              <a:t>Utilização dos dados relativos aos subscritores e os dados de tráfego associados no decurso das suas atividades</a:t>
            </a:r>
          </a:p>
          <a:p>
            <a:pPr marL="800100" lvl="1" indent="-342900" algn="just">
              <a:buFont typeface="Wingdings" pitchFamily="2" charset="2"/>
              <a:buChar char="ü"/>
            </a:pPr>
            <a:r>
              <a:rPr lang="pt-PT" sz="1900" dirty="0"/>
              <a:t>Interação com os subscritores locais</a:t>
            </a:r>
          </a:p>
          <a:p>
            <a:pPr marL="800100" lvl="1" indent="-342900" algn="just">
              <a:buFont typeface="Wingdings" pitchFamily="2" charset="2"/>
              <a:buChar char="ü"/>
            </a:pPr>
            <a:r>
              <a:rPr lang="pt-PT" sz="1900" dirty="0"/>
              <a:t>Ser considerado como estabelecido localmente </a:t>
            </a:r>
          </a:p>
        </p:txBody>
      </p:sp>
    </p:spTree>
    <p:extLst>
      <p:ext uri="{BB962C8B-B14F-4D97-AF65-F5344CB8AC3E}">
        <p14:creationId xmlns:p14="http://schemas.microsoft.com/office/powerpoint/2010/main"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dirty="0"/>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dirty="0"/>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dirty="0"/>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1977363777"/>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Questionário</a:t>
            </a:r>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Acesso transfronteiras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pt-PT" b="1" dirty="0"/>
              <a:t>Artigo 32º – Acesso transfronteiriço aos dados informáticos armazenados, mediante consentimento ou quando sejam acessíveis ao público </a:t>
            </a:r>
          </a:p>
          <a:p>
            <a:pPr algn="just"/>
            <a:r>
              <a:rPr lang="pt-PT" dirty="0"/>
              <a:t>Uma Parte poderá, </a:t>
            </a:r>
            <a:r>
              <a:rPr lang="pt-PT" sz="1600" b="1" dirty="0">
                <a:solidFill>
                  <a:schemeClr val="accent1"/>
                </a:solidFill>
              </a:rPr>
              <a:t>sem autorização de outra Parte</a:t>
            </a:r>
            <a:r>
              <a:rPr lang="pt-PT" dirty="0">
                <a:solidFill>
                  <a:schemeClr val="accent1"/>
                </a:solidFill>
              </a:rPr>
              <a:t>: </a:t>
            </a:r>
          </a:p>
          <a:p>
            <a:pPr algn="just"/>
            <a:r>
              <a:rPr lang="pt-PT" dirty="0"/>
              <a:t>a) aceder a dados informáticos armazenados acessíveis ao público (fonte aberta), seja qual for a localização geográfica desses dados; ou </a:t>
            </a:r>
          </a:p>
          <a:p>
            <a:pPr algn="just"/>
            <a:r>
              <a:rPr lang="pt-PT" dirty="0"/>
              <a:t>b) aceder ou receber, através de um sistema informático situado no seu território, dados informáticos armazenados situados no território de outra Parte, se obtiver o consentimento legal e voluntário da pessoa legalmente autorizada a divulgar esses dados, através deste sistema informático.</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58850"/>
            <a:ext cx="4440661" cy="5632311"/>
          </a:xfrm>
          <a:prstGeom prst="rect">
            <a:avLst/>
          </a:prstGeom>
        </p:spPr>
        <p:txBody>
          <a:bodyPr wrap="square">
            <a:spAutoFit/>
          </a:bodyPr>
          <a:lstStyle/>
          <a:p>
            <a:pPr marL="342900" indent="-342900" algn="just">
              <a:buFont typeface="Wingdings" pitchFamily="2" charset="2"/>
              <a:buChar char="ü"/>
            </a:pPr>
            <a:r>
              <a:rPr lang="pt-PT" dirty="0"/>
              <a:t>Não exige pedido ou notificação de AJM ao país onde o fornecedor de serviços está localizado </a:t>
            </a:r>
          </a:p>
          <a:p>
            <a:pPr marL="342900" indent="-342900" algn="just">
              <a:buFont typeface="Wingdings" pitchFamily="2" charset="2"/>
              <a:buChar char="ü"/>
            </a:pPr>
            <a:endParaRPr lang="en-GB" dirty="0"/>
          </a:p>
          <a:p>
            <a:pPr marL="342900" indent="-342900" algn="just">
              <a:buFont typeface="Wingdings" pitchFamily="2" charset="2"/>
              <a:buChar char="ü"/>
            </a:pPr>
            <a:r>
              <a:rPr lang="pt-PT" dirty="0"/>
              <a:t>Permite o acesso a dados que sejam acessíveis ao público </a:t>
            </a:r>
          </a:p>
          <a:p>
            <a:pPr marL="342900" indent="-342900" algn="just">
              <a:buFont typeface="Wingdings" pitchFamily="2" charset="2"/>
              <a:buChar char="ü"/>
            </a:pPr>
            <a:endParaRPr lang="en-GB" dirty="0"/>
          </a:p>
          <a:p>
            <a:pPr marL="342900" indent="-342900" algn="just">
              <a:buFont typeface="Wingdings" pitchFamily="2" charset="2"/>
              <a:buChar char="ü"/>
            </a:pPr>
            <a:r>
              <a:rPr lang="pt-PT" dirty="0"/>
              <a:t>A localização dos dados deve estar situada noutra Parte da Convenção de Budapeste</a:t>
            </a:r>
          </a:p>
          <a:p>
            <a:pPr marL="342900" indent="-342900" algn="just">
              <a:buFont typeface="Wingdings" pitchFamily="2" charset="2"/>
              <a:buChar char="ü"/>
            </a:pPr>
            <a:endParaRPr lang="en-GB" dirty="0"/>
          </a:p>
          <a:p>
            <a:pPr marL="342900" indent="-342900" algn="just">
              <a:buFont typeface="Wingdings" pitchFamily="2" charset="2"/>
              <a:buChar char="ü"/>
            </a:pPr>
            <a:r>
              <a:rPr lang="pt-PT" dirty="0"/>
              <a:t>É possível aceder aos dados com base no consentimento legal e voluntário</a:t>
            </a:r>
          </a:p>
          <a:p>
            <a:pPr marL="342900" indent="-342900" algn="just">
              <a:buFont typeface="Wingdings" pitchFamily="2" charset="2"/>
              <a:buChar char="ü"/>
            </a:pPr>
            <a:endParaRPr lang="en-GB" dirty="0"/>
          </a:p>
          <a:p>
            <a:pPr marL="342900" indent="-342900" algn="just">
              <a:buFont typeface="Wingdings" pitchFamily="2" charset="2"/>
              <a:buChar char="ü"/>
            </a:pPr>
            <a:r>
              <a:rPr lang="pt-PT" dirty="0"/>
              <a:t>Regra geral, os fornecedores de serviços não estão legalmente autorizados a divulgar dados dos subscritores</a:t>
            </a:r>
          </a:p>
          <a:p>
            <a:pPr marL="342900" indent="-342900" algn="just">
              <a:buFont typeface="Wingdings" pitchFamily="2" charset="2"/>
              <a:buChar char="ü"/>
            </a:pPr>
            <a:endParaRPr lang="en-GB" sz="2000" dirty="0"/>
          </a:p>
        </p:txBody>
      </p:sp>
    </p:spTree>
    <p:extLst>
      <p:ext uri="{BB962C8B-B14F-4D97-AF65-F5344CB8AC3E}">
        <p14:creationId xmlns:p14="http://schemas.microsoft.com/office/powerpoint/2010/main"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54619" y="1158273"/>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Rever as classificações primárias dos dados e da informação detidos pelo setor privado</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Compreender as principais considerações ao cooperar com fornecedores de serviços nacionais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Discutir os mecanismos de cooperação com fornecedores de serviços estrangeiros para a obtenção de dados, incluindo os tratados de assistência jurídica mútua, os pedidos de emergência, as injunções e a cooperação voluntária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Debater os mecanismos de cooperação com fornecedores de serviços estrangeiros para a remoção de conteúdos ilegais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Compreender as melhores práticas de cooperação com fornecedores de serviços estrangeiros </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Pedidos de divulgação voluntária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pt-PT" sz="1900" dirty="0"/>
              <a:t>Os pedidos de divulgação voluntária não são juridicamente vinculativos para os fornecedores de serviços </a:t>
            </a:r>
          </a:p>
          <a:p>
            <a:pPr marL="342900" indent="-342900" algn="just">
              <a:buFont typeface="Wingdings" pitchFamily="2" charset="2"/>
              <a:buChar char="Ø"/>
            </a:pPr>
            <a:endParaRPr lang="en-US" sz="1900" dirty="0"/>
          </a:p>
          <a:p>
            <a:pPr marL="342900" indent="-342900" algn="just">
              <a:buFont typeface="Wingdings" pitchFamily="2" charset="2"/>
              <a:buChar char="Ø"/>
            </a:pPr>
            <a:r>
              <a:rPr lang="pt-PT" sz="1900" dirty="0"/>
              <a:t>A divulgação voluntária é possível se: </a:t>
            </a:r>
          </a:p>
          <a:p>
            <a:pPr marL="800100" lvl="1" indent="-342900" algn="just">
              <a:buFont typeface="Wingdings" pitchFamily="2" charset="2"/>
              <a:buChar char="Ø"/>
            </a:pPr>
            <a:r>
              <a:rPr lang="pt-PT" sz="1900" dirty="0"/>
              <a:t>O pedido for coerente com as normas internacionais </a:t>
            </a:r>
          </a:p>
          <a:p>
            <a:pPr marL="800100" lvl="1" indent="-342900" algn="just">
              <a:buFont typeface="Wingdings" pitchFamily="2" charset="2"/>
              <a:buChar char="Ø"/>
            </a:pPr>
            <a:r>
              <a:rPr lang="pt-PT" sz="1900" dirty="0"/>
              <a:t>O pedido for coerente com a legislação dos EUA </a:t>
            </a:r>
          </a:p>
          <a:p>
            <a:pPr marL="800100" lvl="1" indent="-342900" algn="just">
              <a:buFont typeface="Wingdings" pitchFamily="2" charset="2"/>
              <a:buChar char="Ø"/>
            </a:pPr>
            <a:r>
              <a:rPr lang="pt-PT" sz="1900" dirty="0"/>
              <a:t>O pedido for coerente com as políticas da plataforma </a:t>
            </a:r>
          </a:p>
          <a:p>
            <a:pPr marL="800100" lvl="1" indent="-342900" algn="just">
              <a:buFont typeface="Wingdings" pitchFamily="2" charset="2"/>
              <a:buChar char="Ø"/>
            </a:pPr>
            <a:r>
              <a:rPr lang="pt-PT" sz="1900" dirty="0"/>
              <a:t>A plataforma acreditar em boa fé que a resposta é solicitada ao abrigo da legislação do país requerente </a:t>
            </a:r>
          </a:p>
          <a:p>
            <a:pPr marL="800100" lvl="1" indent="-342900" algn="just">
              <a:buFont typeface="Wingdings" pitchFamily="2" charset="2"/>
              <a:buChar char="Ø"/>
            </a:pPr>
            <a:r>
              <a:rPr lang="pt-PT" sz="1900" dirty="0"/>
              <a:t>O pedido afetar os utilizadores no país requerente</a:t>
            </a:r>
          </a:p>
        </p:txBody>
      </p:sp>
      <p:sp>
        <p:nvSpPr>
          <p:cNvPr id="7" name="Rectangle 6">
            <a:extLst>
              <a:ext uri="{FF2B5EF4-FFF2-40B4-BE49-F238E27FC236}">
                <a16:creationId xmlns:a16="http://schemas.microsoft.com/office/drawing/2014/main" id="{7CD511F6-2BF4-4DEB-B787-50BBBC094F94}"/>
              </a:ext>
            </a:extLst>
          </p:cNvPr>
          <p:cNvSpPr/>
          <p:nvPr/>
        </p:nvSpPr>
        <p:spPr>
          <a:xfrm>
            <a:off x="4546284" y="1177392"/>
            <a:ext cx="4476172" cy="3016210"/>
          </a:xfrm>
          <a:prstGeom prst="rect">
            <a:avLst/>
          </a:prstGeom>
        </p:spPr>
        <p:txBody>
          <a:bodyPr wrap="square">
            <a:spAutoFit/>
          </a:bodyPr>
          <a:lstStyle/>
          <a:p>
            <a:pPr marL="342900" indent="-342900" algn="just">
              <a:buFont typeface="Wingdings" pitchFamily="2" charset="2"/>
              <a:buChar char="Ø"/>
            </a:pPr>
            <a:r>
              <a:rPr lang="pt-PT" sz="1900" dirty="0"/>
              <a:t>A probabilidade de aceitação de um pedido de divulgação voluntária é mais elevada no caso de dados de tráfego do que de dados de conteúdo </a:t>
            </a:r>
          </a:p>
          <a:p>
            <a:pPr marL="342900" indent="-342900" algn="just">
              <a:buFont typeface="Wingdings" pitchFamily="2" charset="2"/>
              <a:buChar char="Ø"/>
            </a:pPr>
            <a:endParaRPr lang="en-US" sz="1900" dirty="0"/>
          </a:p>
          <a:p>
            <a:pPr marL="342900" indent="-342900" algn="just">
              <a:buFont typeface="Wingdings" pitchFamily="2" charset="2"/>
              <a:buChar char="Ø"/>
            </a:pPr>
            <a:r>
              <a:rPr lang="pt-PT" sz="1900" dirty="0"/>
              <a:t>Nem todos os fornecedores de serviços dispõem de disposições relativas a pedidos de divulgação voluntária não urgente </a:t>
            </a:r>
          </a:p>
        </p:txBody>
      </p:sp>
    </p:spTree>
    <p:extLst>
      <p:ext uri="{BB962C8B-B14F-4D97-AF65-F5344CB8AC3E}">
        <p14:creationId xmlns:p14="http://schemas.microsoft.com/office/powerpoint/2010/main"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Pedidos de divulgação voluntária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56429788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94730559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3</a:t>
            </a:r>
          </a:p>
          <a:p>
            <a:pPr algn="ctr">
              <a:lnSpc>
                <a:spcPct val="80000"/>
              </a:lnSpc>
            </a:pPr>
            <a:br>
              <a:rPr lang="pt-PT" sz="3200" b="1" dirty="0">
                <a:ea typeface="ＭＳ Ｐゴシック" charset="0"/>
                <a:cs typeface="ＭＳ Ｐゴシック" charset="0"/>
              </a:rPr>
            </a:br>
            <a:r>
              <a:rPr lang="pt-PT" sz="3200" b="1" dirty="0"/>
              <a:t>Cooperação com fornecedores de serviços estrangeiros relativa à remoção de conteúdos</a:t>
            </a:r>
          </a:p>
        </p:txBody>
      </p:sp>
    </p:spTree>
    <p:extLst>
      <p:ext uri="{BB962C8B-B14F-4D97-AF65-F5344CB8AC3E}">
        <p14:creationId xmlns:p14="http://schemas.microsoft.com/office/powerpoint/2010/main"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Cooperação com fornecedores de serviços estrangeiros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394956" cy="5355312"/>
          </a:xfrm>
          <a:prstGeom prst="rect">
            <a:avLst/>
          </a:prstGeom>
        </p:spPr>
        <p:txBody>
          <a:bodyPr wrap="square">
            <a:spAutoFit/>
          </a:bodyPr>
          <a:lstStyle/>
          <a:p>
            <a:pPr marL="342900" indent="-342900" algn="just">
              <a:buFont typeface="Wingdings" pitchFamily="2" charset="2"/>
              <a:buChar char="ü"/>
              <a:defRPr/>
            </a:pPr>
            <a:r>
              <a:rPr lang="pt-PT" dirty="0"/>
              <a:t>A maioria dos fornecedores de serviços mundiais não é regulamentada</a:t>
            </a:r>
          </a:p>
          <a:p>
            <a:pPr marL="342900" indent="-342900" algn="just">
              <a:buFont typeface="Wingdings" pitchFamily="2" charset="2"/>
              <a:buChar char="ü"/>
              <a:defRPr/>
            </a:pPr>
            <a:endParaRPr lang="en-US" dirty="0"/>
          </a:p>
          <a:p>
            <a:pPr marL="342900" indent="-342900" algn="just">
              <a:buFont typeface="Wingdings" pitchFamily="2" charset="2"/>
              <a:buChar char="ü"/>
              <a:defRPr/>
            </a:pPr>
            <a:r>
              <a:rPr lang="pt-PT" dirty="0"/>
              <a:t>Os prestadores de serviços têm condições internas de serviço no que diz respeito aos conteúdos autorizados </a:t>
            </a:r>
          </a:p>
          <a:p>
            <a:pPr marL="342900" indent="-342900" algn="just">
              <a:buFont typeface="Wingdings" pitchFamily="2" charset="2"/>
              <a:buChar char="ü"/>
              <a:defRPr/>
            </a:pPr>
            <a:endParaRPr lang="en-GB" dirty="0"/>
          </a:p>
          <a:p>
            <a:pPr marL="342900" indent="-342900" algn="just">
              <a:buFont typeface="Wingdings" pitchFamily="2" charset="2"/>
              <a:buChar char="ü"/>
              <a:defRPr/>
            </a:pPr>
            <a:r>
              <a:rPr lang="pt-PT" dirty="0"/>
              <a:t>Os conteúdos que não são permitidos são removidos pelos fornecedores de serviços de forma proativa ou a pedido dos utilizadores e dos governos </a:t>
            </a:r>
          </a:p>
          <a:p>
            <a:pPr marL="342900" indent="-342900" algn="just">
              <a:buFont typeface="Wingdings" pitchFamily="2" charset="2"/>
              <a:buChar char="ü"/>
              <a:defRPr/>
            </a:pPr>
            <a:endParaRPr lang="en-GB" dirty="0"/>
          </a:p>
          <a:p>
            <a:pPr marL="342900" indent="-342900" algn="just">
              <a:buFont typeface="Wingdings" pitchFamily="2" charset="2"/>
              <a:buChar char="ü"/>
              <a:defRPr/>
            </a:pPr>
            <a:r>
              <a:rPr lang="pt-PT" dirty="0"/>
              <a:t>Alguns prestadores de serviços podem também remover conteúdos com base em pedidos válidos ao abrigo do direito interno </a:t>
            </a:r>
          </a:p>
        </p:txBody>
      </p:sp>
      <p:sp>
        <p:nvSpPr>
          <p:cNvPr id="6" name="Rectangle 5">
            <a:extLst>
              <a:ext uri="{FF2B5EF4-FFF2-40B4-BE49-F238E27FC236}">
                <a16:creationId xmlns:a16="http://schemas.microsoft.com/office/drawing/2014/main" id="{4F84165C-D7D1-4222-AF8E-6B601AC28A8A}"/>
              </a:ext>
            </a:extLst>
          </p:cNvPr>
          <p:cNvSpPr/>
          <p:nvPr/>
        </p:nvSpPr>
        <p:spPr>
          <a:xfrm>
            <a:off x="4660524" y="998375"/>
            <a:ext cx="4394956" cy="5170646"/>
          </a:xfrm>
          <a:prstGeom prst="rect">
            <a:avLst/>
          </a:prstGeom>
        </p:spPr>
        <p:txBody>
          <a:bodyPr wrap="square">
            <a:spAutoFit/>
          </a:bodyPr>
          <a:lstStyle/>
          <a:p>
            <a:pPr marL="342900" indent="-342900" algn="just">
              <a:buFont typeface="Wingdings" pitchFamily="2" charset="2"/>
              <a:buChar char="ü"/>
              <a:defRPr/>
            </a:pPr>
            <a:r>
              <a:rPr lang="pt-PT" sz="2000" dirty="0"/>
              <a:t>Algumas categorias de conteúdos proibidos por diferentes fornecedores:</a:t>
            </a:r>
          </a:p>
          <a:p>
            <a:pPr marL="800100" lvl="1" indent="-342900" algn="just">
              <a:buFont typeface="Wingdings" pitchFamily="2" charset="2"/>
              <a:buChar char="ü"/>
              <a:defRPr/>
            </a:pPr>
            <a:r>
              <a:rPr lang="pt-PT" dirty="0"/>
              <a:t>Discurso de ódio e incitamento</a:t>
            </a:r>
          </a:p>
          <a:p>
            <a:pPr marL="800100" lvl="1" indent="-342900" algn="just">
              <a:buFont typeface="Wingdings" pitchFamily="2" charset="2"/>
              <a:buChar char="ü"/>
              <a:defRPr/>
            </a:pPr>
            <a:r>
              <a:rPr lang="pt-PT" dirty="0"/>
              <a:t>Terrorismo</a:t>
            </a:r>
          </a:p>
          <a:p>
            <a:pPr marL="800100" lvl="1" indent="-342900" algn="just">
              <a:buFont typeface="Wingdings" pitchFamily="2" charset="2"/>
              <a:buChar char="ü"/>
              <a:defRPr/>
            </a:pPr>
            <a:r>
              <a:rPr lang="pt-PT" dirty="0"/>
              <a:t>Indivíduos e organizações perigosas</a:t>
            </a:r>
          </a:p>
          <a:p>
            <a:pPr marL="800100" lvl="1" indent="-342900" algn="just">
              <a:buFont typeface="Wingdings" pitchFamily="2" charset="2"/>
              <a:buChar char="ü"/>
              <a:defRPr/>
            </a:pPr>
            <a:r>
              <a:rPr lang="pt-PT" dirty="0"/>
              <a:t>Difamação </a:t>
            </a:r>
          </a:p>
          <a:p>
            <a:pPr marL="800100" lvl="1" indent="-342900" algn="just">
              <a:buFont typeface="Wingdings" pitchFamily="2" charset="2"/>
              <a:buChar char="ü"/>
              <a:defRPr/>
            </a:pPr>
            <a:r>
              <a:rPr lang="pt-PT" dirty="0"/>
              <a:t>Privacidade</a:t>
            </a:r>
          </a:p>
          <a:p>
            <a:pPr marL="800100" lvl="1" indent="-342900" algn="just">
              <a:buFont typeface="Wingdings" pitchFamily="2" charset="2"/>
              <a:buChar char="ü"/>
              <a:defRPr/>
            </a:pPr>
            <a:r>
              <a:rPr lang="pt-PT" dirty="0"/>
              <a:t>Intimidação e assédio</a:t>
            </a:r>
          </a:p>
          <a:p>
            <a:pPr marL="800100" lvl="1" indent="-342900" algn="just">
              <a:buFont typeface="Wingdings" pitchFamily="2" charset="2"/>
              <a:buChar char="ü"/>
              <a:defRPr/>
            </a:pPr>
            <a:r>
              <a:rPr lang="pt-PT" dirty="0"/>
              <a:t>Promoção da criminalidade</a:t>
            </a:r>
          </a:p>
          <a:p>
            <a:pPr marL="800100" lvl="1" indent="-342900" algn="just">
              <a:buFont typeface="Wingdings" pitchFamily="2" charset="2"/>
              <a:buChar char="ü"/>
              <a:defRPr/>
            </a:pPr>
            <a:r>
              <a:rPr lang="pt-PT" dirty="0"/>
              <a:t>Infração aos DPI </a:t>
            </a:r>
          </a:p>
          <a:p>
            <a:pPr marL="800100" lvl="1" indent="-342900" algn="just">
              <a:buFont typeface="Wingdings" pitchFamily="2" charset="2"/>
              <a:buChar char="ü"/>
              <a:defRPr/>
            </a:pPr>
            <a:r>
              <a:rPr lang="pt-PT" dirty="0"/>
              <a:t>Nudez</a:t>
            </a:r>
          </a:p>
          <a:p>
            <a:pPr marL="800100" lvl="1" indent="-342900" algn="just">
              <a:buFont typeface="Wingdings" pitchFamily="2" charset="2"/>
              <a:buChar char="ü"/>
              <a:defRPr/>
            </a:pPr>
            <a:r>
              <a:rPr lang="pt-PT" dirty="0"/>
              <a:t>Exploração sexual</a:t>
            </a:r>
          </a:p>
          <a:p>
            <a:pPr marL="800100" lvl="1" indent="-342900" algn="just">
              <a:buFont typeface="Wingdings" pitchFamily="2" charset="2"/>
              <a:buChar char="ü"/>
              <a:defRPr/>
            </a:pPr>
            <a:r>
              <a:rPr lang="pt-PT" dirty="0"/>
              <a:t>Aliciamento sexual </a:t>
            </a:r>
          </a:p>
          <a:p>
            <a:pPr marL="800100" lvl="1" indent="-342900" algn="just">
              <a:buFont typeface="Wingdings" pitchFamily="2" charset="2"/>
              <a:buChar char="ü"/>
              <a:defRPr/>
            </a:pPr>
            <a:r>
              <a:rPr lang="pt-PT" dirty="0"/>
              <a:t>Crueldade e insensibilidade</a:t>
            </a:r>
          </a:p>
          <a:p>
            <a:pPr marL="800100" lvl="1" indent="-342900" algn="just">
              <a:buFont typeface="Wingdings" pitchFamily="2" charset="2"/>
              <a:buChar char="ü"/>
              <a:defRPr/>
            </a:pPr>
            <a:r>
              <a:rPr lang="pt-PT" dirty="0"/>
              <a:t>Spam</a:t>
            </a:r>
          </a:p>
          <a:p>
            <a:pPr marL="800100" lvl="1" indent="-342900" algn="just">
              <a:buFont typeface="Wingdings" pitchFamily="2" charset="2"/>
              <a:buChar char="ü"/>
              <a:defRPr/>
            </a:pPr>
            <a:r>
              <a:rPr lang="pt-PT" dirty="0"/>
              <a:t>Mercadorias regulamentadas</a:t>
            </a:r>
          </a:p>
        </p:txBody>
      </p:sp>
    </p:spTree>
    <p:extLst>
      <p:ext uri="{BB962C8B-B14F-4D97-AF65-F5344CB8AC3E}">
        <p14:creationId xmlns:p14="http://schemas.microsoft.com/office/powerpoint/2010/main"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Cooperação com fornecedores de serviços estrangeiros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832092"/>
          </a:xfrm>
          <a:prstGeom prst="rect">
            <a:avLst/>
          </a:prstGeom>
        </p:spPr>
        <p:txBody>
          <a:bodyPr wrap="square">
            <a:spAutoFit/>
          </a:bodyPr>
          <a:lstStyle/>
          <a:p>
            <a:pPr marL="342900" indent="-342900" algn="just">
              <a:buFont typeface="Wingdings" pitchFamily="2" charset="2"/>
              <a:buChar char="ü"/>
              <a:defRPr/>
            </a:pPr>
            <a:r>
              <a:rPr lang="pt-PT" sz="2000" dirty="0"/>
              <a:t>Desafios:</a:t>
            </a:r>
          </a:p>
          <a:p>
            <a:pPr marL="800100" lvl="1" indent="-342900" algn="just">
              <a:buFont typeface="Wingdings" pitchFamily="2" charset="2"/>
              <a:buChar char="ü"/>
              <a:defRPr/>
            </a:pPr>
            <a:r>
              <a:rPr lang="pt-PT" sz="2000" dirty="0"/>
              <a:t>Diferentes tipos de violações de conteúdos têm diferentes requisitos em matéria de comunicação e documentação </a:t>
            </a:r>
          </a:p>
          <a:p>
            <a:pPr marL="800100" lvl="1" indent="-342900" algn="just">
              <a:buFont typeface="Wingdings" pitchFamily="2" charset="2"/>
              <a:buChar char="ü"/>
              <a:defRPr/>
            </a:pPr>
            <a:r>
              <a:rPr lang="pt-PT" sz="2000" dirty="0"/>
              <a:t>Os fornecedores de serviços estão vinculados pelos requisitos da legislação local a proteger a liberdade de expressão (por exemplo, primeira emenda nos EUA)</a:t>
            </a:r>
          </a:p>
          <a:p>
            <a:pPr marL="800100" lvl="1" indent="-342900" algn="just">
              <a:buFont typeface="Wingdings" pitchFamily="2" charset="2"/>
              <a:buChar char="ü"/>
              <a:defRPr/>
            </a:pPr>
            <a:r>
              <a:rPr lang="pt-PT" sz="2000" dirty="0"/>
              <a:t>O âmbito de aplicação do direito interno é por vezes incompatível com os termos e as condições das plataformas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416868"/>
          </a:xfrm>
          <a:prstGeom prst="rect">
            <a:avLst/>
          </a:prstGeom>
        </p:spPr>
        <p:txBody>
          <a:bodyPr wrap="square">
            <a:spAutoFit/>
          </a:bodyPr>
          <a:lstStyle/>
          <a:p>
            <a:pPr marL="342900" indent="-342900" algn="just">
              <a:buFont typeface="Wingdings" pitchFamily="2" charset="2"/>
              <a:buChar char="ü"/>
              <a:defRPr/>
            </a:pPr>
            <a:r>
              <a:rPr lang="pt-PT" sz="2000" dirty="0"/>
              <a:t>O que funciona:</a:t>
            </a:r>
          </a:p>
          <a:p>
            <a:pPr marL="800100" lvl="1" indent="-342900" algn="just">
              <a:buFont typeface="Wingdings" pitchFamily="2" charset="2"/>
              <a:buChar char="ü"/>
              <a:defRPr/>
            </a:pPr>
            <a:r>
              <a:rPr lang="pt-PT" dirty="0"/>
              <a:t>Compreensão e utilização criativa dos termos e condições do fornecedor de serviços</a:t>
            </a:r>
          </a:p>
          <a:p>
            <a:pPr marL="800100" lvl="1" indent="-342900" algn="just">
              <a:buFont typeface="Wingdings" pitchFamily="2" charset="2"/>
              <a:buChar char="ü"/>
              <a:defRPr/>
            </a:pPr>
            <a:r>
              <a:rPr lang="pt-PT" dirty="0"/>
              <a:t>Adesão a quadros de cooperação internacional como a Convenção de Budapeste </a:t>
            </a:r>
          </a:p>
          <a:p>
            <a:pPr marL="800100" lvl="1" indent="-342900" algn="just">
              <a:buFont typeface="Wingdings" pitchFamily="2" charset="2"/>
              <a:buChar char="ü"/>
              <a:defRPr/>
            </a:pPr>
            <a:r>
              <a:rPr lang="pt-PT" dirty="0"/>
              <a:t>Cooperação positiva com os fornecedores de serviços</a:t>
            </a:r>
          </a:p>
          <a:p>
            <a:pPr marL="800100" lvl="1" indent="-342900" algn="just">
              <a:buFont typeface="Wingdings" pitchFamily="2" charset="2"/>
              <a:buChar char="ü"/>
              <a:defRPr/>
            </a:pPr>
            <a:endParaRPr lang="en-GB" dirty="0"/>
          </a:p>
          <a:p>
            <a:pPr marL="342900" indent="-342900" algn="just">
              <a:buFont typeface="Wingdings" pitchFamily="2" charset="2"/>
              <a:buChar char="ü"/>
              <a:defRPr/>
            </a:pPr>
            <a:r>
              <a:rPr lang="pt-PT" sz="2000" dirty="0"/>
              <a:t>O que não funciona:</a:t>
            </a:r>
          </a:p>
          <a:p>
            <a:pPr marL="800100" lvl="1" indent="-342900" algn="just">
              <a:buFont typeface="Wingdings" pitchFamily="2" charset="2"/>
              <a:buChar char="ü"/>
              <a:defRPr/>
            </a:pPr>
            <a:r>
              <a:rPr lang="pt-PT" dirty="0"/>
              <a:t>Legislação local rigorosa em matéria de bloqueio de conteúdos</a:t>
            </a:r>
          </a:p>
          <a:p>
            <a:pPr marL="800100" lvl="1" indent="-342900" algn="just">
              <a:buFont typeface="Wingdings" pitchFamily="2" charset="2"/>
              <a:buChar char="ü"/>
              <a:defRPr/>
            </a:pPr>
            <a:r>
              <a:rPr lang="pt-PT" dirty="0"/>
              <a:t>Serviços de bloqueio</a:t>
            </a:r>
          </a:p>
          <a:p>
            <a:pPr marL="800100" lvl="1" indent="-342900" algn="just">
              <a:buFont typeface="Wingdings" pitchFamily="2" charset="2"/>
              <a:buChar char="ü"/>
              <a:defRPr/>
            </a:pPr>
            <a:r>
              <a:rPr lang="pt-PT" dirty="0"/>
              <a:t>Degradação dos serviços</a:t>
            </a:r>
          </a:p>
          <a:p>
            <a:pPr marL="800100" lvl="1" indent="-342900" algn="just">
              <a:buFont typeface="Wingdings" pitchFamily="2" charset="2"/>
              <a:buChar char="ü"/>
              <a:defRPr/>
            </a:pPr>
            <a:r>
              <a:rPr lang="pt-PT" dirty="0"/>
              <a:t>Abordagens de “mão pesada” em relação aos fornecedores de serviços </a:t>
            </a:r>
          </a:p>
        </p:txBody>
      </p:sp>
    </p:spTree>
    <p:extLst>
      <p:ext uri="{BB962C8B-B14F-4D97-AF65-F5344CB8AC3E}">
        <p14:creationId xmlns:p14="http://schemas.microsoft.com/office/powerpoint/2010/main"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4</a:t>
            </a:r>
          </a:p>
          <a:p>
            <a:pPr algn="ctr" eaLnBrk="1" hangingPunct="1">
              <a:lnSpc>
                <a:spcPct val="80000"/>
              </a:lnSpc>
            </a:pPr>
            <a:endParaRPr lang="en-GB" sz="3200" b="1" dirty="0">
              <a:ea typeface="ＭＳ Ｐゴシック" charset="0"/>
            </a:endParaRPr>
          </a:p>
          <a:p>
            <a:pPr algn="ctr" eaLnBrk="1" hangingPunct="1">
              <a:lnSpc>
                <a:spcPct val="80000"/>
              </a:lnSpc>
            </a:pPr>
            <a:r>
              <a:rPr lang="pt-PT" sz="3200" b="1" dirty="0">
                <a:ea typeface="ＭＳ Ｐゴシック" charset="0"/>
              </a:rPr>
              <a:t>Síntese</a:t>
            </a:r>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Parte 1</a:t>
            </a:r>
          </a:p>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Revisão das principais definições </a:t>
            </a:r>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Síntese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360985" cy="4425827"/>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Rever as classificações primárias dos dados e da informação detidos pelo setor privado</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Compreender as principais considerações ao cooperar com fornecedores de serviços nacionais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Discutir os mecanismos de cooperação com fornecedores de serviços estrangeiros para a obtenção de dados, incluindo os tratados de assistência jurídica mútua, os pedidos de emergência, as injunções e a cooperação voluntária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Debater os mecanismos de cooperação com fornecedores de serviços estrangeiros para a remoção de conteúdos ilegais</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Compreender as melhores práticas de cooperação com fornecedores de serviços estrangeiros </a:t>
            </a:r>
          </a:p>
        </p:txBody>
      </p:sp>
    </p:spTree>
    <p:extLst>
      <p:ext uri="{BB962C8B-B14F-4D97-AF65-F5344CB8AC3E}">
        <p14:creationId xmlns:p14="http://schemas.microsoft.com/office/powerpoint/2010/main"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Fornecedor de serviços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391457"/>
            <a:ext cx="4518735" cy="4154984"/>
          </a:xfrm>
          <a:prstGeom prst="rect">
            <a:avLst/>
          </a:prstGeom>
        </p:spPr>
        <p:txBody>
          <a:bodyPr wrap="square">
            <a:spAutoFit/>
          </a:bodyPr>
          <a:lstStyle/>
          <a:p>
            <a:pPr marL="342900" indent="-342900">
              <a:buFont typeface="Wingdings" pitchFamily="2" charset="2"/>
              <a:buChar char="Ø"/>
            </a:pPr>
            <a:r>
              <a:rPr lang="pt-PT" sz="2200" dirty="0"/>
              <a:t>Sim:</a:t>
            </a:r>
          </a:p>
          <a:p>
            <a:pPr marL="800100" lvl="1" indent="-342900" algn="just">
              <a:buFont typeface="Wingdings" pitchFamily="2" charset="2"/>
              <a:buChar char="Ø"/>
            </a:pPr>
            <a:r>
              <a:rPr lang="pt-PT" sz="2200" dirty="0"/>
              <a:t>serviços de comunicação ou de tratamento de dados conexos (por ex., fornecedores de serviços de alojamento e de cache)</a:t>
            </a:r>
          </a:p>
          <a:p>
            <a:pPr marL="800100" lvl="1" indent="-342900">
              <a:buFont typeface="Wingdings" pitchFamily="2" charset="2"/>
              <a:buChar char="Ø"/>
            </a:pPr>
            <a:r>
              <a:rPr lang="pt-PT" sz="2200" dirty="0"/>
              <a:t>entidades públicas e privadas</a:t>
            </a:r>
          </a:p>
          <a:p>
            <a:pPr marL="800100" lvl="1" indent="-342900">
              <a:buFont typeface="Wingdings" pitchFamily="2" charset="2"/>
              <a:buChar char="Ø"/>
            </a:pPr>
            <a:r>
              <a:rPr lang="pt-PT" sz="2200" dirty="0"/>
              <a:t>serviços gratuitos ou pagos</a:t>
            </a:r>
          </a:p>
          <a:p>
            <a:pPr marL="800100" lvl="1" indent="-342900">
              <a:buFont typeface="Wingdings" pitchFamily="2" charset="2"/>
              <a:buChar char="Ø"/>
            </a:pPr>
            <a:r>
              <a:rPr lang="pt-PT" sz="2200" dirty="0"/>
              <a:t>fornecimento a grupo fechado ou público</a:t>
            </a:r>
          </a:p>
          <a:p>
            <a:pPr marL="342900" indent="-342900">
              <a:buFont typeface="Wingdings" pitchFamily="2" charset="2"/>
              <a:buChar char="Ø"/>
            </a:pPr>
            <a:endParaRPr lang="en-US" sz="2200" dirty="0"/>
          </a:p>
          <a:p>
            <a:pPr marL="342900" indent="-342900">
              <a:buFont typeface="Wingdings" pitchFamily="2" charset="2"/>
              <a:buChar char="Ø"/>
            </a:pPr>
            <a:r>
              <a:rPr lang="pt-PT" sz="2200" dirty="0"/>
              <a:t>Não:</a:t>
            </a:r>
          </a:p>
          <a:p>
            <a:pPr marL="800100" lvl="1" indent="-342900">
              <a:buFont typeface="Wingdings" pitchFamily="2" charset="2"/>
              <a:buChar char="Ø"/>
            </a:pPr>
            <a:r>
              <a:rPr lang="pt-PT" sz="2200" dirty="0"/>
              <a:t>fornecedores de conteúdo</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362273"/>
            <a:ext cx="3986074" cy="3816429"/>
          </a:xfrm>
          <a:prstGeom prst="rect">
            <a:avLst/>
          </a:prstGeom>
        </p:spPr>
        <p:txBody>
          <a:bodyPr wrap="square">
            <a:spAutoFit/>
          </a:bodyPr>
          <a:lstStyle/>
          <a:p>
            <a:pPr marL="342900" indent="-342900" algn="just">
              <a:buFont typeface="Wingdings" pitchFamily="2" charset="2"/>
              <a:buChar char="Ø"/>
            </a:pPr>
            <a:r>
              <a:rPr lang="pt-PT" sz="2200" dirty="0"/>
              <a:t>“</a:t>
            </a:r>
            <a:r>
              <a:rPr lang="pt-PT" sz="2200" b="1" dirty="0"/>
              <a:t>fornecedor de serviços</a:t>
            </a:r>
            <a:r>
              <a:rPr lang="pt-PT" sz="2200" dirty="0"/>
              <a:t>” significa: </a:t>
            </a:r>
          </a:p>
          <a:p>
            <a:pPr algn="just"/>
            <a:r>
              <a:rPr lang="pt-PT" sz="2200" dirty="0"/>
              <a:t>i) qualquer entidade pública ou privada que faculte aos utilizadores dos seus serviços a possibilidade de comunicarem através de um sistema informático, e </a:t>
            </a:r>
          </a:p>
          <a:p>
            <a:pPr algn="just"/>
            <a:r>
              <a:rPr lang="pt-PT" sz="2200" dirty="0"/>
              <a:t>ii) qualquer outra entidade que processe ou armazene dados informáticos em nome do referido serviço de comunicações ou dos utilizadores desse serviço.</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Dados de tráfego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5632311"/>
          </a:xfrm>
          <a:prstGeom prst="rect">
            <a:avLst/>
          </a:prstGeom>
        </p:spPr>
        <p:txBody>
          <a:bodyPr wrap="square">
            <a:spAutoFit/>
          </a:bodyPr>
          <a:lstStyle/>
          <a:p>
            <a:pPr marL="342900" indent="-342900">
              <a:buFont typeface="Wingdings" pitchFamily="2" charset="2"/>
              <a:buChar char="Ø"/>
            </a:pPr>
            <a:r>
              <a:rPr lang="pt-PT" sz="2000" dirty="0"/>
              <a:t>Sim:</a:t>
            </a:r>
          </a:p>
          <a:p>
            <a:pPr marL="800100" lvl="1" indent="-342900" algn="just">
              <a:buFont typeface="Wingdings" pitchFamily="2" charset="2"/>
              <a:buChar char="Ø"/>
            </a:pPr>
            <a:r>
              <a:rPr lang="pt-PT" sz="2000" dirty="0"/>
              <a:t>Categoria de dados informáticos</a:t>
            </a:r>
          </a:p>
          <a:p>
            <a:pPr marL="800100" lvl="1" indent="-342900" algn="just">
              <a:buFont typeface="Wingdings" pitchFamily="2" charset="2"/>
              <a:buChar char="Ø"/>
            </a:pPr>
            <a:r>
              <a:rPr lang="pt-PT" sz="2000" dirty="0"/>
              <a:t>Gerados por computador que faz parte da cadeia de comunicação</a:t>
            </a:r>
          </a:p>
          <a:p>
            <a:pPr marL="800100" lvl="1" indent="-342900" algn="just">
              <a:buFont typeface="Wingdings" pitchFamily="2" charset="2"/>
              <a:buChar char="Ø"/>
            </a:pPr>
            <a:r>
              <a:rPr lang="pt-PT" sz="2000" dirty="0"/>
              <a:t>Relativamente às comunicações, indica:</a:t>
            </a:r>
          </a:p>
          <a:p>
            <a:pPr marL="1257300" lvl="2" indent="-342900" algn="just">
              <a:buFont typeface="Wingdings" pitchFamily="2" charset="2"/>
              <a:buChar char="Ø"/>
            </a:pPr>
            <a:r>
              <a:rPr lang="pt-PT" sz="2000" dirty="0"/>
              <a:t>origem </a:t>
            </a:r>
          </a:p>
          <a:p>
            <a:pPr marL="1257300" lvl="2" indent="-342900" algn="just">
              <a:buFont typeface="Wingdings" pitchFamily="2" charset="2"/>
              <a:buChar char="Ø"/>
            </a:pPr>
            <a:r>
              <a:rPr lang="pt-PT" sz="2000" dirty="0"/>
              <a:t>destino</a:t>
            </a:r>
          </a:p>
          <a:p>
            <a:pPr marL="1257300" lvl="2" indent="-342900" algn="just">
              <a:buFont typeface="Wingdings" pitchFamily="2" charset="2"/>
              <a:buChar char="Ø"/>
            </a:pPr>
            <a:r>
              <a:rPr lang="pt-PT" sz="2000" dirty="0"/>
              <a:t>rota</a:t>
            </a:r>
          </a:p>
          <a:p>
            <a:pPr marL="1257300" lvl="2" indent="-342900" algn="just">
              <a:buFont typeface="Wingdings" pitchFamily="2" charset="2"/>
              <a:buChar char="Ø"/>
            </a:pPr>
            <a:r>
              <a:rPr lang="pt-PT" sz="2000" dirty="0"/>
              <a:t>hora</a:t>
            </a:r>
          </a:p>
          <a:p>
            <a:pPr marL="1257300" lvl="2" indent="-342900" algn="just">
              <a:buFont typeface="Wingdings" pitchFamily="2" charset="2"/>
              <a:buChar char="Ø"/>
            </a:pPr>
            <a:r>
              <a:rPr lang="pt-PT" sz="2000" dirty="0"/>
              <a:t>data</a:t>
            </a:r>
          </a:p>
          <a:p>
            <a:pPr marL="1257300" lvl="2" indent="-342900" algn="just">
              <a:buFont typeface="Wingdings" pitchFamily="2" charset="2"/>
              <a:buChar char="Ø"/>
            </a:pPr>
            <a:r>
              <a:rPr lang="pt-PT" sz="2000" dirty="0"/>
              <a:t>dimensão</a:t>
            </a:r>
          </a:p>
          <a:p>
            <a:pPr marL="1257300" lvl="2" indent="-342900" algn="just">
              <a:buFont typeface="Wingdings" pitchFamily="2" charset="2"/>
              <a:buChar char="Ø"/>
            </a:pPr>
            <a:r>
              <a:rPr lang="pt-PT" sz="2000" dirty="0"/>
              <a:t>duração</a:t>
            </a:r>
          </a:p>
          <a:p>
            <a:pPr marL="1257300" lvl="2" indent="-342900" algn="just">
              <a:buFont typeface="Wingdings" pitchFamily="2" charset="2"/>
              <a:buChar char="Ø"/>
            </a:pPr>
            <a:r>
              <a:rPr lang="pt-PT" sz="2000" dirty="0"/>
              <a:t>tipo de serviço subjacente</a:t>
            </a:r>
          </a:p>
          <a:p>
            <a:pPr marL="342900" indent="-342900">
              <a:buFont typeface="Wingdings" pitchFamily="2" charset="2"/>
              <a:buChar char="Ø"/>
            </a:pPr>
            <a:r>
              <a:rPr lang="pt-PT" sz="2000" dirty="0"/>
              <a:t>Não:</a:t>
            </a:r>
          </a:p>
          <a:p>
            <a:pPr marL="800100" lvl="1" indent="-342900">
              <a:buFont typeface="Wingdings" pitchFamily="2" charset="2"/>
              <a:buChar char="Ø"/>
            </a:pPr>
            <a:r>
              <a:rPr lang="pt-PT" sz="2000" dirty="0"/>
              <a:t>Conteúdo da comunicação</a:t>
            </a:r>
            <a:endParaRPr lang="pt-PT" sz="2200" dirty="0"/>
          </a:p>
        </p:txBody>
      </p:sp>
      <p:sp>
        <p:nvSpPr>
          <p:cNvPr id="8" name="Rectangle 7">
            <a:extLst>
              <a:ext uri="{FF2B5EF4-FFF2-40B4-BE49-F238E27FC236}">
                <a16:creationId xmlns:a16="http://schemas.microsoft.com/office/drawing/2014/main" id="{687B7C23-9E4D-47A3-872A-857DE10440B9}"/>
              </a:ext>
            </a:extLst>
          </p:cNvPr>
          <p:cNvSpPr/>
          <p:nvPr/>
        </p:nvSpPr>
        <p:spPr>
          <a:xfrm>
            <a:off x="213064" y="1351508"/>
            <a:ext cx="3986074" cy="4154984"/>
          </a:xfrm>
          <a:prstGeom prst="rect">
            <a:avLst/>
          </a:prstGeom>
        </p:spPr>
        <p:txBody>
          <a:bodyPr wrap="square">
            <a:spAutoFit/>
          </a:bodyPr>
          <a:lstStyle/>
          <a:p>
            <a:pPr marL="342900" indent="-342900" algn="just">
              <a:buFont typeface="Wingdings" pitchFamily="2" charset="2"/>
              <a:buChar char="Ø"/>
            </a:pPr>
            <a:r>
              <a:rPr lang="pt-PT" sz="2200" dirty="0"/>
              <a:t>“</a:t>
            </a:r>
            <a:r>
              <a:rPr lang="pt-PT" sz="2200" b="1" dirty="0"/>
              <a:t>dados de tráfego</a:t>
            </a:r>
            <a:r>
              <a:rPr lang="pt-PT" sz="2200" dirty="0"/>
              <a:t>” significa todos os dados informáticos relacionados com uma comunicação efetuada por meio de um sistema informático, gerados por este sistema como elemento de uma cadeia de comunicação, indicando a origem da comunicação, o destino, o trajeto, a hora, a data, o tamanho, a duração ou o tipo do serviço subjacente.</a:t>
            </a:r>
          </a:p>
        </p:txBody>
      </p:sp>
    </p:spTree>
    <p:extLst>
      <p:ext uri="{BB962C8B-B14F-4D97-AF65-F5344CB8AC3E}">
        <p14:creationId xmlns:p14="http://schemas.microsoft.com/office/powerpoint/2010/main"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Informação sobre subscritores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80560" y="952123"/>
            <a:ext cx="4450376" cy="5632311"/>
          </a:xfrm>
          <a:prstGeom prst="rect">
            <a:avLst/>
          </a:prstGeom>
        </p:spPr>
        <p:txBody>
          <a:bodyPr wrap="square">
            <a:spAutoFit/>
          </a:bodyPr>
          <a:lstStyle/>
          <a:p>
            <a:pPr marL="342900" indent="-342900">
              <a:buFont typeface="Wingdings" pitchFamily="2" charset="2"/>
              <a:buChar char="Ø"/>
            </a:pPr>
            <a:r>
              <a:rPr lang="pt-PT" dirty="0"/>
              <a:t>Sim:</a:t>
            </a:r>
          </a:p>
          <a:p>
            <a:pPr marL="800100" lvl="1" indent="-342900" algn="just">
              <a:buFont typeface="Wingdings" pitchFamily="2" charset="2"/>
              <a:buChar char="Ø"/>
            </a:pPr>
            <a:r>
              <a:rPr lang="pt-PT" dirty="0"/>
              <a:t>Forma de dados informáticos ou outra forma</a:t>
            </a:r>
          </a:p>
          <a:p>
            <a:pPr marL="800100" lvl="1" indent="-342900" algn="just">
              <a:buFont typeface="Wingdings" pitchFamily="2" charset="2"/>
              <a:buChar char="Ø"/>
            </a:pPr>
            <a:r>
              <a:rPr lang="pt-PT" dirty="0"/>
              <a:t>Na posse do fornecedor de serviços</a:t>
            </a:r>
          </a:p>
          <a:p>
            <a:pPr marL="800100" lvl="1" indent="-342900" algn="just">
              <a:buFont typeface="Wingdings" pitchFamily="2" charset="2"/>
              <a:buChar char="Ø"/>
            </a:pPr>
            <a:r>
              <a:rPr lang="pt-PT" dirty="0"/>
              <a:t>Diz respeito ao subscritor de serviços, incluindo:</a:t>
            </a:r>
          </a:p>
          <a:p>
            <a:pPr marL="1257300" lvl="2" indent="-342900" algn="just">
              <a:buFont typeface="Wingdings" pitchFamily="2" charset="2"/>
              <a:buChar char="Ø"/>
            </a:pPr>
            <a:r>
              <a:rPr lang="pt-PT" dirty="0"/>
              <a:t>Clientes individuais</a:t>
            </a:r>
          </a:p>
          <a:p>
            <a:pPr marL="1257300" lvl="2" indent="-342900" algn="just">
              <a:buFont typeface="Wingdings" pitchFamily="2" charset="2"/>
              <a:buChar char="Ø"/>
            </a:pPr>
            <a:r>
              <a:rPr lang="pt-PT" dirty="0"/>
              <a:t>Clientes “que pagam mediante a utilização”</a:t>
            </a:r>
          </a:p>
          <a:p>
            <a:pPr marL="1257300" lvl="2" indent="-342900" algn="just">
              <a:buFont typeface="Wingdings" pitchFamily="2" charset="2"/>
              <a:buChar char="Ø"/>
            </a:pPr>
            <a:r>
              <a:rPr lang="pt-PT" dirty="0"/>
              <a:t>Clientes de assinaturas pagas</a:t>
            </a:r>
          </a:p>
          <a:p>
            <a:pPr marL="1257300" lvl="2" indent="-342900" algn="just">
              <a:buFont typeface="Wingdings" pitchFamily="2" charset="2"/>
              <a:buChar char="Ø"/>
            </a:pPr>
            <a:r>
              <a:rPr lang="pt-PT" dirty="0"/>
              <a:t>Indivíduos com direito a utilizar a conta de subscritores</a:t>
            </a:r>
          </a:p>
          <a:p>
            <a:pPr marL="342900" indent="-342900">
              <a:buFont typeface="Wingdings" pitchFamily="2" charset="2"/>
              <a:buChar char="Ø"/>
            </a:pPr>
            <a:r>
              <a:rPr lang="pt-PT" dirty="0"/>
              <a:t>Não:</a:t>
            </a:r>
          </a:p>
          <a:p>
            <a:pPr marL="800100" lvl="1" indent="-342900">
              <a:buFont typeface="Wingdings" pitchFamily="2" charset="2"/>
              <a:buChar char="Ø"/>
            </a:pPr>
            <a:r>
              <a:rPr lang="pt-PT" dirty="0"/>
              <a:t>conteúdo das comunicações do subscritor</a:t>
            </a:r>
          </a:p>
          <a:p>
            <a:pPr marL="800100" lvl="1" indent="-342900">
              <a:buFont typeface="Wingdings" pitchFamily="2" charset="2"/>
              <a:buChar char="Ø"/>
            </a:pPr>
            <a:r>
              <a:rPr lang="pt-PT" dirty="0"/>
              <a:t>dados de tráfego associados à conta do subscritor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974628"/>
            <a:ext cx="4167158" cy="5509200"/>
          </a:xfrm>
          <a:prstGeom prst="rect">
            <a:avLst/>
          </a:prstGeom>
        </p:spPr>
        <p:txBody>
          <a:bodyPr wrap="square">
            <a:spAutoFit/>
          </a:bodyPr>
          <a:lstStyle/>
          <a:p>
            <a:pPr marL="342900" indent="-342900" algn="just">
              <a:buFont typeface="Wingdings" pitchFamily="2" charset="2"/>
              <a:buChar char="Ø"/>
            </a:pPr>
            <a:r>
              <a:rPr lang="pt-PT" sz="1600" dirty="0"/>
              <a:t>“</a:t>
            </a:r>
            <a:r>
              <a:rPr lang="pt-PT" sz="1600" b="1" dirty="0"/>
              <a:t>informação sobre subscritores</a:t>
            </a:r>
            <a:r>
              <a:rPr lang="pt-PT" sz="1600" dirty="0"/>
              <a:t>” designa quaisquer dados, apresentados sob a forma de dados informáticos ou sob qualquer outra forma, que sejam detidos por um fornecedor de serviços e que digam respeito a subscritores dos seus serviços, diferentes dos dados relativos ao tráfego ou ao conteúdo e que permitam determinar:</a:t>
            </a:r>
          </a:p>
          <a:p>
            <a:pPr algn="just"/>
            <a:r>
              <a:rPr lang="pt-PT" sz="1600" dirty="0"/>
              <a:t>a) o tipo de serviço de comunicação utilizado, as medidas técnicas tomadas a esse respeito e o período de serviço; </a:t>
            </a:r>
          </a:p>
          <a:p>
            <a:pPr algn="just"/>
            <a:r>
              <a:rPr lang="pt-PT" sz="1600" dirty="0"/>
              <a:t>b) a identidade, a morada postal ou geográfica e o número de telefone do subscritor, e qualquer outro número de acesso, os dados respeitantes à faturação e ao pagamento, disponíveis com base num contrato ou acordo de serviços; </a:t>
            </a:r>
          </a:p>
          <a:p>
            <a:pPr algn="just"/>
            <a:r>
              <a:rPr lang="pt-PT" sz="1600" dirty="0"/>
              <a:t>c) qualquer outra informação sobre a localização do equipamento de comunicação, disponível com base num contrato ou acordo de serviços.</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12938</TotalTime>
  <Words>5705</Words>
  <Application>Microsoft Office PowerPoint</Application>
  <PresentationFormat>On-screen Show (4:3)</PresentationFormat>
  <Paragraphs>571</Paragraphs>
  <Slides>41</Slides>
  <Notes>36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Arial Narrow</vt:lpstr>
      <vt:lpstr>Calibri</vt:lpstr>
      <vt:lpstr>Segoe 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315</cp:revision>
  <dcterms:created xsi:type="dcterms:W3CDTF">2012-01-25T15:22:10Z</dcterms:created>
  <dcterms:modified xsi:type="dcterms:W3CDTF">2021-10-05T21:51:09Z</dcterms:modified>
</cp:coreProperties>
</file>